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89" r:id="rId2"/>
    <p:sldId id="286" r:id="rId3"/>
    <p:sldId id="262" r:id="rId4"/>
    <p:sldId id="287" r:id="rId5"/>
    <p:sldId id="273" r:id="rId6"/>
    <p:sldId id="274" r:id="rId7"/>
    <p:sldId id="275" r:id="rId8"/>
    <p:sldId id="276" r:id="rId9"/>
    <p:sldId id="295" r:id="rId10"/>
    <p:sldId id="298" r:id="rId11"/>
    <p:sldId id="296" r:id="rId12"/>
    <p:sldId id="294" r:id="rId13"/>
    <p:sldId id="293" r:id="rId14"/>
    <p:sldId id="297"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472C4"/>
    <a:srgbClr val="5B9BD5"/>
    <a:srgbClr val="A5A5A5"/>
    <a:srgbClr val="FFC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71681869554287"/>
          <c:y val="9.8746268741115834E-2"/>
          <c:w val="0.63300658729739101"/>
          <c:h val="0.90125373125888419"/>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D5B0-4736-9DB1-BF50B16ECF77}"/>
              </c:ext>
            </c:extLst>
          </c:dPt>
          <c:dPt>
            <c:idx val="1"/>
            <c:bubble3D val="0"/>
            <c:spPr>
              <a:solidFill>
                <a:schemeClr val="accent5"/>
              </a:solidFill>
              <a:ln w="19050">
                <a:noFill/>
              </a:ln>
              <a:effectLst/>
            </c:spPr>
            <c:extLst>
              <c:ext xmlns:c16="http://schemas.microsoft.com/office/drawing/2014/chart" uri="{C3380CC4-5D6E-409C-BE32-E72D297353CC}">
                <c16:uniqueId val="{00000003-D5B0-4736-9DB1-BF50B16ECF77}"/>
              </c:ext>
            </c:extLst>
          </c:dPt>
          <c:dPt>
            <c:idx val="2"/>
            <c:bubble3D val="0"/>
            <c:spPr>
              <a:solidFill>
                <a:schemeClr val="accent4"/>
              </a:solidFill>
              <a:ln w="19050">
                <a:noFill/>
              </a:ln>
              <a:effectLst/>
            </c:spPr>
            <c:extLst>
              <c:ext xmlns:c16="http://schemas.microsoft.com/office/drawing/2014/chart" uri="{C3380CC4-5D6E-409C-BE32-E72D297353CC}">
                <c16:uniqueId val="{00000005-D5B0-4736-9DB1-BF50B16ECF77}"/>
              </c:ext>
            </c:extLst>
          </c:dPt>
          <c:dPt>
            <c:idx val="3"/>
            <c:bubble3D val="0"/>
            <c:spPr>
              <a:solidFill>
                <a:schemeClr val="accent6"/>
              </a:solidFill>
              <a:ln w="19050">
                <a:noFill/>
              </a:ln>
              <a:effectLst/>
            </c:spPr>
            <c:extLst>
              <c:ext xmlns:c16="http://schemas.microsoft.com/office/drawing/2014/chart" uri="{C3380CC4-5D6E-409C-BE32-E72D297353CC}">
                <c16:uniqueId val="{00000007-D5B0-4736-9DB1-BF50B16ECF7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57</c:v>
                </c:pt>
                <c:pt idx="1">
                  <c:v>32</c:v>
                </c:pt>
                <c:pt idx="2">
                  <c:v>8</c:v>
                </c:pt>
                <c:pt idx="3">
                  <c:v>3</c:v>
                </c:pt>
              </c:numCache>
            </c:numRef>
          </c:val>
          <c:extLst>
            <c:ext xmlns:c16="http://schemas.microsoft.com/office/drawing/2014/chart" uri="{C3380CC4-5D6E-409C-BE32-E72D297353CC}">
              <c16:uniqueId val="{00000008-D5B0-4736-9DB1-BF50B16ECF77}"/>
            </c:ext>
          </c:extLst>
        </c:ser>
        <c:dLbls>
          <c:showLegendKey val="0"/>
          <c:showVal val="0"/>
          <c:showCatName val="0"/>
          <c:showSerName val="0"/>
          <c:showPercent val="0"/>
          <c:showBubbleSize val="0"/>
          <c:showLeaderLines val="1"/>
        </c:dLbls>
        <c:firstSliceAng val="12"/>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1744073678836"/>
          <c:y val="8.9769335219196222E-2"/>
          <c:w val="0.63300658729739101"/>
          <c:h val="0.90125373125888419"/>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FB4E-4AA6-A0E0-F1BAA63FBB37}"/>
              </c:ext>
            </c:extLst>
          </c:dPt>
          <c:dPt>
            <c:idx val="1"/>
            <c:bubble3D val="0"/>
            <c:spPr>
              <a:solidFill>
                <a:schemeClr val="accent5"/>
              </a:solidFill>
              <a:ln w="19050">
                <a:noFill/>
              </a:ln>
              <a:effectLst/>
            </c:spPr>
            <c:extLst>
              <c:ext xmlns:c16="http://schemas.microsoft.com/office/drawing/2014/chart" uri="{C3380CC4-5D6E-409C-BE32-E72D297353CC}">
                <c16:uniqueId val="{00000003-FB4E-4AA6-A0E0-F1BAA63FBB37}"/>
              </c:ext>
            </c:extLst>
          </c:dPt>
          <c:dPt>
            <c:idx val="2"/>
            <c:bubble3D val="0"/>
            <c:spPr>
              <a:solidFill>
                <a:schemeClr val="accent4"/>
              </a:solidFill>
              <a:ln w="19050">
                <a:noFill/>
              </a:ln>
              <a:effectLst/>
            </c:spPr>
            <c:extLst>
              <c:ext xmlns:c16="http://schemas.microsoft.com/office/drawing/2014/chart" uri="{C3380CC4-5D6E-409C-BE32-E72D297353CC}">
                <c16:uniqueId val="{00000005-FB4E-4AA6-A0E0-F1BAA63FBB37}"/>
              </c:ext>
            </c:extLst>
          </c:dPt>
          <c:dPt>
            <c:idx val="3"/>
            <c:bubble3D val="0"/>
            <c:spPr>
              <a:solidFill>
                <a:schemeClr val="accent6"/>
              </a:solidFill>
              <a:ln w="19050">
                <a:noFill/>
              </a:ln>
              <a:effectLst/>
            </c:spPr>
            <c:extLst>
              <c:ext xmlns:c16="http://schemas.microsoft.com/office/drawing/2014/chart" uri="{C3380CC4-5D6E-409C-BE32-E72D297353CC}">
                <c16:uniqueId val="{00000007-FB4E-4AA6-A0E0-F1BAA63FBB3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48</c:v>
                </c:pt>
                <c:pt idx="1">
                  <c:v>40</c:v>
                </c:pt>
                <c:pt idx="2">
                  <c:v>9</c:v>
                </c:pt>
                <c:pt idx="3">
                  <c:v>4</c:v>
                </c:pt>
              </c:numCache>
            </c:numRef>
          </c:val>
          <c:extLst>
            <c:ext xmlns:c16="http://schemas.microsoft.com/office/drawing/2014/chart" uri="{C3380CC4-5D6E-409C-BE32-E72D297353CC}">
              <c16:uniqueId val="{00000008-FB4E-4AA6-A0E0-F1BAA63FBB37}"/>
            </c:ext>
          </c:extLst>
        </c:ser>
        <c:dLbls>
          <c:showLegendKey val="0"/>
          <c:showVal val="0"/>
          <c:showCatName val="0"/>
          <c:showSerName val="0"/>
          <c:showPercent val="0"/>
          <c:showBubbleSize val="0"/>
          <c:showLeaderLines val="1"/>
        </c:dLbls>
        <c:firstSliceAng val="12"/>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71681869554287"/>
          <c:y val="8.9769335219196222E-2"/>
          <c:w val="0.63300658729739101"/>
          <c:h val="0.90125373125888419"/>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DA7E-4423-BB17-2CC7062441F6}"/>
              </c:ext>
            </c:extLst>
          </c:dPt>
          <c:dPt>
            <c:idx val="1"/>
            <c:bubble3D val="0"/>
            <c:spPr>
              <a:solidFill>
                <a:schemeClr val="accent5"/>
              </a:solidFill>
              <a:ln w="19050">
                <a:noFill/>
              </a:ln>
              <a:effectLst/>
            </c:spPr>
            <c:extLst>
              <c:ext xmlns:c16="http://schemas.microsoft.com/office/drawing/2014/chart" uri="{C3380CC4-5D6E-409C-BE32-E72D297353CC}">
                <c16:uniqueId val="{00000003-DA7E-4423-BB17-2CC7062441F6}"/>
              </c:ext>
            </c:extLst>
          </c:dPt>
          <c:dPt>
            <c:idx val="2"/>
            <c:bubble3D val="0"/>
            <c:spPr>
              <a:solidFill>
                <a:schemeClr val="accent4"/>
              </a:solidFill>
              <a:ln w="19050">
                <a:noFill/>
              </a:ln>
              <a:effectLst/>
            </c:spPr>
            <c:extLst>
              <c:ext xmlns:c16="http://schemas.microsoft.com/office/drawing/2014/chart" uri="{C3380CC4-5D6E-409C-BE32-E72D297353CC}">
                <c16:uniqueId val="{00000005-DA7E-4423-BB17-2CC7062441F6}"/>
              </c:ext>
            </c:extLst>
          </c:dPt>
          <c:dPt>
            <c:idx val="3"/>
            <c:bubble3D val="0"/>
            <c:spPr>
              <a:solidFill>
                <a:schemeClr val="accent6"/>
              </a:solidFill>
              <a:ln w="19050">
                <a:noFill/>
              </a:ln>
              <a:effectLst/>
            </c:spPr>
            <c:extLst>
              <c:ext xmlns:c16="http://schemas.microsoft.com/office/drawing/2014/chart" uri="{C3380CC4-5D6E-409C-BE32-E72D297353CC}">
                <c16:uniqueId val="{00000007-DA7E-4423-BB17-2CC7062441F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33.5</c:v>
                </c:pt>
                <c:pt idx="2">
                  <c:v>11.6</c:v>
                </c:pt>
                <c:pt idx="3">
                  <c:v>5</c:v>
                </c:pt>
              </c:numCache>
            </c:numRef>
          </c:val>
          <c:extLst>
            <c:ext xmlns:c16="http://schemas.microsoft.com/office/drawing/2014/chart" uri="{C3380CC4-5D6E-409C-BE32-E72D297353CC}">
              <c16:uniqueId val="{00000008-DA7E-4423-BB17-2CC7062441F6}"/>
            </c:ext>
          </c:extLst>
        </c:ser>
        <c:dLbls>
          <c:showLegendKey val="0"/>
          <c:showVal val="0"/>
          <c:showCatName val="0"/>
          <c:showSerName val="0"/>
          <c:showPercent val="0"/>
          <c:showBubbleSize val="0"/>
          <c:showLeaderLines val="1"/>
        </c:dLbls>
        <c:firstSliceAng val="12"/>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1175958064905"/>
          <c:y val="4.0396200848638299E-2"/>
          <c:w val="0.63300658729739101"/>
          <c:h val="0.90125373125888419"/>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37E2-4B6E-A30C-C1594FE4ABBE}"/>
              </c:ext>
            </c:extLst>
          </c:dPt>
          <c:dPt>
            <c:idx val="1"/>
            <c:bubble3D val="0"/>
            <c:spPr>
              <a:solidFill>
                <a:schemeClr val="accent5"/>
              </a:solidFill>
              <a:ln w="19050">
                <a:noFill/>
              </a:ln>
              <a:effectLst/>
            </c:spPr>
            <c:extLst>
              <c:ext xmlns:c16="http://schemas.microsoft.com/office/drawing/2014/chart" uri="{C3380CC4-5D6E-409C-BE32-E72D297353CC}">
                <c16:uniqueId val="{00000003-37E2-4B6E-A30C-C1594FE4ABBE}"/>
              </c:ext>
            </c:extLst>
          </c:dPt>
          <c:dPt>
            <c:idx val="2"/>
            <c:bubble3D val="0"/>
            <c:spPr>
              <a:solidFill>
                <a:schemeClr val="accent4"/>
              </a:solidFill>
              <a:ln w="19050">
                <a:noFill/>
              </a:ln>
              <a:effectLst/>
            </c:spPr>
            <c:extLst>
              <c:ext xmlns:c16="http://schemas.microsoft.com/office/drawing/2014/chart" uri="{C3380CC4-5D6E-409C-BE32-E72D297353CC}">
                <c16:uniqueId val="{00000005-37E2-4B6E-A30C-C1594FE4ABBE}"/>
              </c:ext>
            </c:extLst>
          </c:dPt>
          <c:dPt>
            <c:idx val="3"/>
            <c:bubble3D val="0"/>
            <c:spPr>
              <a:solidFill>
                <a:schemeClr val="accent6"/>
              </a:solidFill>
              <a:ln w="19050">
                <a:noFill/>
              </a:ln>
              <a:effectLst/>
            </c:spPr>
            <c:extLst>
              <c:ext xmlns:c16="http://schemas.microsoft.com/office/drawing/2014/chart" uri="{C3380CC4-5D6E-409C-BE32-E72D297353CC}">
                <c16:uniqueId val="{00000007-37E2-4B6E-A30C-C1594FE4ABB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53.5</c:v>
                </c:pt>
                <c:pt idx="1">
                  <c:v>31.6</c:v>
                </c:pt>
                <c:pt idx="2">
                  <c:v>9.8000000000000007</c:v>
                </c:pt>
                <c:pt idx="3">
                  <c:v>5.0999999999999996</c:v>
                </c:pt>
              </c:numCache>
            </c:numRef>
          </c:val>
          <c:extLst>
            <c:ext xmlns:c16="http://schemas.microsoft.com/office/drawing/2014/chart" uri="{C3380CC4-5D6E-409C-BE32-E72D297353CC}">
              <c16:uniqueId val="{00000008-37E2-4B6E-A30C-C1594FE4ABBE}"/>
            </c:ext>
          </c:extLst>
        </c:ser>
        <c:dLbls>
          <c:showLegendKey val="0"/>
          <c:showVal val="0"/>
          <c:showCatName val="0"/>
          <c:showSerName val="0"/>
          <c:showPercent val="0"/>
          <c:showBubbleSize val="0"/>
          <c:showLeaderLines val="1"/>
        </c:dLbls>
        <c:firstSliceAng val="12"/>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1" i="0" u="none" strike="noStrike" kern="1200" spc="0" baseline="0" dirty="0">
                <a:solidFill>
                  <a:schemeClr val="accent2"/>
                </a:solidFill>
                <a:latin typeface="+mn-lt"/>
                <a:ea typeface="+mn-ea"/>
                <a:cs typeface="+mn-cs"/>
              </a:rPr>
              <a:t>Success Ratios</a:t>
            </a:r>
          </a:p>
        </c:rich>
      </c:tx>
      <c:layout>
        <c:manualLayout>
          <c:xMode val="edge"/>
          <c:yMode val="edge"/>
          <c:x val="6.913537981665331E-4"/>
          <c:y val="1.59786950732356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2</c:v>
                </c:pt>
              </c:strCache>
            </c:strRef>
          </c:tx>
          <c:spPr>
            <a:ln w="28575" cap="rnd">
              <a:solidFill>
                <a:schemeClr val="accent1"/>
              </a:solidFill>
              <a:round/>
            </a:ln>
            <a:effectLst/>
          </c:spPr>
          <c:marker>
            <c:symbol val="none"/>
          </c:marker>
          <c:cat>
            <c:strRef>
              <c:f>Sheet1!$A$2:$A$4</c:f>
              <c:strCache>
                <c:ptCount val="3"/>
                <c:pt idx="0">
                  <c:v>P1</c:v>
                </c:pt>
                <c:pt idx="1">
                  <c:v>P2</c:v>
                </c:pt>
                <c:pt idx="2">
                  <c:v>P3</c:v>
                </c:pt>
              </c:strCache>
            </c:strRef>
          </c:cat>
          <c:val>
            <c:numRef>
              <c:f>Sheet1!$B$2:$B$4</c:f>
              <c:numCache>
                <c:formatCode>0.00%</c:formatCode>
                <c:ptCount val="3"/>
                <c:pt idx="0">
                  <c:v>0.12</c:v>
                </c:pt>
                <c:pt idx="1">
                  <c:v>0.14949999999999999</c:v>
                </c:pt>
                <c:pt idx="2">
                  <c:v>0.2</c:v>
                </c:pt>
              </c:numCache>
            </c:numRef>
          </c:val>
          <c:smooth val="0"/>
          <c:extLst>
            <c:ext xmlns:c16="http://schemas.microsoft.com/office/drawing/2014/chart" uri="{C3380CC4-5D6E-409C-BE32-E72D297353CC}">
              <c16:uniqueId val="{00000000-9576-4557-8B12-099D853E4754}"/>
            </c:ext>
          </c:extLst>
        </c:ser>
        <c:ser>
          <c:idx val="2"/>
          <c:order val="2"/>
          <c:tx>
            <c:strRef>
              <c:f>Sheet1!#REF!</c:f>
              <c:strCache>
                <c:ptCount val="1"/>
                <c:pt idx="0">
                  <c:v>#REF!</c:v>
                </c:pt>
              </c:strCache>
            </c:strRef>
          </c:tx>
          <c:spPr>
            <a:ln w="28575" cap="rnd">
              <a:solidFill>
                <a:schemeClr val="accent3"/>
              </a:solidFill>
              <a:round/>
            </a:ln>
            <a:effectLst/>
          </c:spPr>
          <c:marker>
            <c:symbol val="none"/>
          </c:marker>
          <c:cat>
            <c:strRef>
              <c:f>Sheet1!$A$2:$A$4</c:f>
              <c:strCache>
                <c:ptCount val="3"/>
                <c:pt idx="0">
                  <c:v>P1</c:v>
                </c:pt>
                <c:pt idx="1">
                  <c:v>P2</c:v>
                </c:pt>
                <c:pt idx="2">
                  <c:v>P3</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9576-4557-8B12-099D853E4754}"/>
            </c:ext>
          </c:extLst>
        </c:ser>
        <c:dLbls>
          <c:showLegendKey val="0"/>
          <c:showVal val="0"/>
          <c:showCatName val="0"/>
          <c:showSerName val="0"/>
          <c:showPercent val="0"/>
          <c:showBubbleSize val="0"/>
        </c:dLbls>
        <c:marker val="1"/>
        <c:smooth val="0"/>
        <c:axId val="680487736"/>
        <c:axId val="680492856"/>
      </c:lineChart>
      <c:lineChart>
        <c:grouping val="standard"/>
        <c:varyColors val="0"/>
        <c:ser>
          <c:idx val="1"/>
          <c:order val="1"/>
          <c:tx>
            <c:strRef>
              <c:f>Sheet1!$C$1</c:f>
              <c:strCache>
                <c:ptCount val="1"/>
                <c:pt idx="0">
                  <c:v> 3</c:v>
                </c:pt>
              </c:strCache>
            </c:strRef>
          </c:tx>
          <c:spPr>
            <a:ln w="28575" cap="rnd">
              <a:solidFill>
                <a:schemeClr val="accent2"/>
              </a:solidFill>
              <a:round/>
            </a:ln>
            <a:effectLst/>
          </c:spPr>
          <c:marker>
            <c:symbol val="none"/>
          </c:marker>
          <c:cat>
            <c:strRef>
              <c:f>Sheet1!$A$2:$A$4</c:f>
              <c:strCache>
                <c:ptCount val="3"/>
                <c:pt idx="0">
                  <c:v>P1</c:v>
                </c:pt>
                <c:pt idx="1">
                  <c:v>P2</c:v>
                </c:pt>
                <c:pt idx="2">
                  <c:v>P3</c:v>
                </c:pt>
              </c:strCache>
            </c:strRef>
          </c:cat>
          <c:val>
            <c:numRef>
              <c:f>Sheet1!$C$2:$C$4</c:f>
              <c:numCache>
                <c:formatCode>General</c:formatCode>
                <c:ptCount val="3"/>
                <c:pt idx="0">
                  <c:v>2.34</c:v>
                </c:pt>
                <c:pt idx="1">
                  <c:v>3.66</c:v>
                </c:pt>
                <c:pt idx="2">
                  <c:v>6</c:v>
                </c:pt>
              </c:numCache>
            </c:numRef>
          </c:val>
          <c:smooth val="0"/>
          <c:extLst>
            <c:ext xmlns:c16="http://schemas.microsoft.com/office/drawing/2014/chart" uri="{C3380CC4-5D6E-409C-BE32-E72D297353CC}">
              <c16:uniqueId val="{00000002-9576-4557-8B12-099D853E4754}"/>
            </c:ext>
          </c:extLst>
        </c:ser>
        <c:dLbls>
          <c:showLegendKey val="0"/>
          <c:showVal val="0"/>
          <c:showCatName val="0"/>
          <c:showSerName val="0"/>
          <c:showPercent val="0"/>
          <c:showBubbleSize val="0"/>
        </c:dLbls>
        <c:marker val="1"/>
        <c:smooth val="0"/>
        <c:axId val="680495736"/>
        <c:axId val="680494136"/>
      </c:lineChart>
      <c:catAx>
        <c:axId val="680487736"/>
        <c:scaling>
          <c:orientation val="minMax"/>
        </c:scaling>
        <c:delete val="1"/>
        <c:axPos val="b"/>
        <c:numFmt formatCode="General" sourceLinked="1"/>
        <c:majorTickMark val="none"/>
        <c:minorTickMark val="none"/>
        <c:tickLblPos val="nextTo"/>
        <c:crossAx val="680492856"/>
        <c:crosses val="autoZero"/>
        <c:auto val="1"/>
        <c:lblAlgn val="ctr"/>
        <c:lblOffset val="100"/>
        <c:noMultiLvlLbl val="0"/>
      </c:catAx>
      <c:valAx>
        <c:axId val="680492856"/>
        <c:scaling>
          <c:orientation val="minMax"/>
          <c:max val="0.2"/>
        </c:scaling>
        <c:delete val="0"/>
        <c:axPos val="l"/>
        <c:majorGridlines>
          <c:spPr>
            <a:ln w="317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487736"/>
        <c:crosses val="autoZero"/>
        <c:crossBetween val="between"/>
      </c:valAx>
      <c:valAx>
        <c:axId val="680494136"/>
        <c:scaling>
          <c:orientation val="minMax"/>
          <c:max val="7"/>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495736"/>
        <c:crosses val="max"/>
        <c:crossBetween val="between"/>
      </c:valAx>
      <c:catAx>
        <c:axId val="680495736"/>
        <c:scaling>
          <c:orientation val="minMax"/>
        </c:scaling>
        <c:delete val="1"/>
        <c:axPos val="b"/>
        <c:numFmt formatCode="General" sourceLinked="1"/>
        <c:majorTickMark val="out"/>
        <c:minorTickMark val="none"/>
        <c:tickLblPos val="nextTo"/>
        <c:crossAx val="68049413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6DA72-7E55-4F6E-8087-0D4DCA82B8FE}"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31C07-910F-46A9-A453-B1673E19F016}" type="slidenum">
              <a:rPr lang="en-US" smtClean="0"/>
              <a:t>‹#›</a:t>
            </a:fld>
            <a:endParaRPr lang="en-US"/>
          </a:p>
        </p:txBody>
      </p:sp>
    </p:spTree>
    <p:extLst>
      <p:ext uri="{BB962C8B-B14F-4D97-AF65-F5344CB8AC3E}">
        <p14:creationId xmlns:p14="http://schemas.microsoft.com/office/powerpoint/2010/main" val="423079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1710895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369604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2574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9192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226386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528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22129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274419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276805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122219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61945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136023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11082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487B7-138A-4372-AA73-F90F474A467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328653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487B7-138A-4372-AA73-F90F474A467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247233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487B7-138A-4372-AA73-F90F474A467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110459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Horis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endParaRPr lang="en-US"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4133087"/>
            <a:ext cx="10431780" cy="204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8/8/2019</a:t>
            </a:fld>
            <a:endParaRPr lang="en-US"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dirty="0"/>
          </a:p>
        </p:txBody>
      </p:sp>
      <p:sp>
        <p:nvSpPr>
          <p:cNvPr id="9" name="Content Placeholder 3">
            <a:extLst>
              <a:ext uri="{FF2B5EF4-FFF2-40B4-BE49-F238E27FC236}">
                <a16:creationId xmlns:a16="http://schemas.microsoft.com/office/drawing/2014/main" id="{C1B0D46C-2987-401A-A0C4-CFB6F73E9D23}"/>
              </a:ext>
            </a:extLst>
          </p:cNvPr>
          <p:cNvSpPr>
            <a:spLocks noGrp="1"/>
          </p:cNvSpPr>
          <p:nvPr>
            <p:ph sz="half" idx="13"/>
          </p:nvPr>
        </p:nvSpPr>
        <p:spPr>
          <a:xfrm>
            <a:off x="844296" y="1788579"/>
            <a:ext cx="10425684" cy="19068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11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a:t>Click icon to add picture</a:t>
            </a:r>
            <a:endParaRPr lang="en-US"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8/8/2019</a:t>
            </a:fld>
            <a:endParaRPr lang="en-US"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82868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8/8/2019</a:t>
            </a:fld>
            <a:endParaRPr lang="en-US"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7449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487B7-138A-4372-AA73-F90F474A467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331195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487B7-138A-4372-AA73-F90F474A467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82791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487B7-138A-4372-AA73-F90F474A467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68029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487B7-138A-4372-AA73-F90F474A4677}"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281959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487B7-138A-4372-AA73-F90F474A4677}"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80220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487B7-138A-4372-AA73-F90F474A4677}"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255936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487B7-138A-4372-AA73-F90F474A467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206838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487B7-138A-4372-AA73-F90F474A467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E0CE-7814-47A4-8ECD-E0880F6BBDAD}" type="slidenum">
              <a:rPr lang="en-US" smtClean="0"/>
              <a:t>‹#›</a:t>
            </a:fld>
            <a:endParaRPr lang="en-US"/>
          </a:p>
        </p:txBody>
      </p:sp>
    </p:spTree>
    <p:extLst>
      <p:ext uri="{BB962C8B-B14F-4D97-AF65-F5344CB8AC3E}">
        <p14:creationId xmlns:p14="http://schemas.microsoft.com/office/powerpoint/2010/main" val="38075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487B7-138A-4372-AA73-F90F474A4677}" type="datetimeFigureOut">
              <a:rPr lang="en-US" smtClean="0"/>
              <a:t>8/8/2019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E0CE-7814-47A4-8ECD-E0880F6BBDAD}" type="slidenum">
              <a:rPr lang="en-US" smtClean="0"/>
              <a:t>‹#›</a:t>
            </a:fld>
            <a:endParaRPr lang="en-US"/>
          </a:p>
        </p:txBody>
      </p:sp>
    </p:spTree>
    <p:extLst>
      <p:ext uri="{BB962C8B-B14F-4D97-AF65-F5344CB8AC3E}">
        <p14:creationId xmlns:p14="http://schemas.microsoft.com/office/powerpoint/2010/main" val="3922767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hyperlink" Target="http://people.csail.mit.edu/seneff/adhd_low_fat_die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10;&#10;Description automatically generated">
            <a:extLst>
              <a:ext uri="{FF2B5EF4-FFF2-40B4-BE49-F238E27FC236}">
                <a16:creationId xmlns:a16="http://schemas.microsoft.com/office/drawing/2014/main" id="{FD065D9E-2A84-4D25-9E6D-E2D3BE6B7351}"/>
              </a:ext>
            </a:extLst>
          </p:cNvPr>
          <p:cNvPicPr>
            <a:picLocks noChangeAspect="1"/>
          </p:cNvPicPr>
          <p:nvPr/>
        </p:nvPicPr>
        <p:blipFill rotWithShape="1">
          <a:blip r:embed="rId3">
            <a:extLst>
              <a:ext uri="{28A0092B-C50C-407E-A947-70E740481C1C}">
                <a14:useLocalDpi xmlns:a14="http://schemas.microsoft.com/office/drawing/2010/main" val="0"/>
              </a:ext>
            </a:extLst>
          </a:blip>
          <a:srcRect l="25574"/>
          <a:stretch/>
        </p:blipFill>
        <p:spPr>
          <a:xfrm>
            <a:off x="0" y="0"/>
            <a:ext cx="12188952"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a:xfrm>
            <a:off x="-508"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a:xfrm>
            <a:off x="1524000" y="2008518"/>
            <a:ext cx="9144000" cy="2128049"/>
          </a:xfrm>
        </p:spPr>
        <p:txBody>
          <a:bodyPr>
            <a:normAutofit/>
          </a:bodyPr>
          <a:lstStyle/>
          <a:p>
            <a:pPr>
              <a:lnSpc>
                <a:spcPct val="125000"/>
              </a:lnSpc>
            </a:pPr>
            <a:r>
              <a:rPr lang="en-US" sz="5400" b="1" dirty="0">
                <a:solidFill>
                  <a:schemeClr val="bg1"/>
                </a:solidFill>
                <a:latin typeface="Arial Black" panose="020B0A04020102020204" pitchFamily="34" charset="0"/>
              </a:rPr>
              <a:t>Sesame Street Live!</a:t>
            </a:r>
            <a:br>
              <a:rPr lang="en-US" sz="5000" dirty="0">
                <a:solidFill>
                  <a:schemeClr val="bg1"/>
                </a:solidFill>
                <a:latin typeface="Gill Sans MT" panose="020B0502020104020203" pitchFamily="34" charset="0"/>
              </a:rPr>
            </a:br>
            <a:r>
              <a:rPr lang="en-US" sz="5000" dirty="0">
                <a:latin typeface="Gill Sans MT" panose="020B0502020104020203" pitchFamily="34" charset="0"/>
              </a:rPr>
              <a:t>MARKETING PLAN</a:t>
            </a:r>
            <a:endParaRPr lang="en-US" sz="5000"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2F8CF06A-B594-4BA2-8B1E-D649096D742F}"/>
              </a:ext>
            </a:extLst>
          </p:cNvPr>
          <p:cNvSpPr>
            <a:spLocks noGrp="1"/>
          </p:cNvSpPr>
          <p:nvPr>
            <p:ph type="subTitle" idx="1"/>
          </p:nvPr>
        </p:nvSpPr>
        <p:spPr>
          <a:xfrm>
            <a:off x="4152000" y="4221162"/>
            <a:ext cx="3888000" cy="882001"/>
          </a:xfrm>
          <a:solidFill>
            <a:schemeClr val="accent2">
              <a:alpha val="90000"/>
            </a:schemeClr>
          </a:solidFill>
        </p:spPr>
        <p:txBody>
          <a:bodyPr anchor="ctr" anchorCtr="0">
            <a:normAutofit/>
          </a:bodyPr>
          <a:lstStyle/>
          <a:p>
            <a:r>
              <a:rPr lang="en-US" sz="2500" b="1" i="1" spc="65" dirty="0">
                <a:solidFill>
                  <a:schemeClr val="bg1"/>
                </a:solidFill>
                <a:latin typeface="Arial"/>
                <a:cs typeface="Arial"/>
              </a:rPr>
              <a:t>Larissa Long</a:t>
            </a:r>
          </a:p>
        </p:txBody>
      </p:sp>
      <p:sp>
        <p:nvSpPr>
          <p:cNvPr id="6" name="object 7" descr="Beige rectangle">
            <a:extLst>
              <a:ext uri="{FF2B5EF4-FFF2-40B4-BE49-F238E27FC236}">
                <a16:creationId xmlns:a16="http://schemas.microsoft.com/office/drawing/2014/main" id="{B36975AA-C62E-46BE-9382-E2CF56FDF817}"/>
              </a:ext>
            </a:extLst>
          </p:cNvPr>
          <p:cNvSpPr/>
          <p:nvPr/>
        </p:nvSpPr>
        <p:spPr>
          <a:xfrm>
            <a:off x="3108000" y="3229869"/>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white building&#10;&#10;Description automatically generated">
            <a:extLst>
              <a:ext uri="{FF2B5EF4-FFF2-40B4-BE49-F238E27FC236}">
                <a16:creationId xmlns:a16="http://schemas.microsoft.com/office/drawing/2014/main" id="{B6F8CD09-B819-42C0-A4FD-38B26202A65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a:normAutofit fontScale="90000"/>
          </a:bodyPr>
          <a:lstStyle/>
          <a:p>
            <a:r>
              <a:rPr lang="en-US" sz="6000" b="1" dirty="0"/>
              <a:t>Goals &amp; Implementation</a:t>
            </a:r>
            <a:br>
              <a:rPr lang="en-US" sz="6000" b="1" dirty="0"/>
            </a:br>
            <a:r>
              <a:rPr lang="en-US" sz="4000" b="1" dirty="0"/>
              <a:t>2. Provide ideas for engaging contests &amp; promotions on social media</a:t>
            </a:r>
            <a:endParaRPr lang="en-US" sz="4000"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798064" y="2138376"/>
            <a:ext cx="3478661" cy="604824"/>
          </a:xfrm>
        </p:spPr>
        <p:txBody>
          <a:bodyPr>
            <a:normAutofit/>
          </a:bodyPr>
          <a:lstStyle/>
          <a:p>
            <a:r>
              <a:rPr lang="en-US" sz="2000" i="1" dirty="0"/>
              <a:t>Utilize email lists</a:t>
            </a:r>
            <a:endParaRPr lang="en-US" sz="2000" dirty="0"/>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pPr lvl="0"/>
            <a:r>
              <a:rPr lang="en-US" sz="1600" dirty="0"/>
              <a:t>Use live videos at Kent </a:t>
            </a:r>
            <a:r>
              <a:rPr lang="en-US" sz="1600" dirty="0" err="1"/>
              <a:t>Showare</a:t>
            </a:r>
            <a:r>
              <a:rPr lang="en-US" sz="1600" dirty="0"/>
              <a:t> the evening before as a preview</a:t>
            </a:r>
          </a:p>
          <a:p>
            <a:pPr lvl="0"/>
            <a:r>
              <a:rPr lang="en-US" sz="1600" dirty="0"/>
              <a:t>Do live interviews with characters when they arrive</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053892"/>
            <a:ext cx="3143250" cy="689308"/>
          </a:xfrm>
        </p:spPr>
        <p:txBody>
          <a:bodyPr>
            <a:normAutofit/>
          </a:bodyPr>
          <a:lstStyle/>
          <a:p>
            <a:r>
              <a:rPr lang="en-US" sz="2000" i="1" dirty="0"/>
              <a:t>Run live videos on social</a:t>
            </a:r>
            <a:endParaRPr lang="en-US" sz="2000" dirty="0"/>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2055252"/>
            <a:ext cx="3429699" cy="69525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i="1" dirty="0"/>
              <a:t>Create a Facebook frame</a:t>
            </a:r>
            <a:endParaRPr lang="en-US" sz="2000" dirty="0"/>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341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Promote event to email marketing list</a:t>
            </a:r>
          </a:p>
          <a:p>
            <a:pPr lvl="0"/>
            <a:r>
              <a:rPr lang="en-US" sz="1600" dirty="0"/>
              <a:t>Offer incentive to visit the website</a:t>
            </a:r>
          </a:p>
          <a:p>
            <a:pPr lvl="0"/>
            <a:r>
              <a:rPr lang="en-US" sz="1600" dirty="0"/>
              <a:t>Ensure it’s only one click to purchase from the email</a:t>
            </a:r>
          </a:p>
          <a:p>
            <a:pPr lvl="0"/>
            <a:r>
              <a:rPr lang="en-US" sz="1600" dirty="0"/>
              <a:t>Offer discounts for daytime shows</a:t>
            </a:r>
          </a:p>
          <a:p>
            <a:pPr lvl="0"/>
            <a:endParaRPr lang="en-US" sz="1600" dirty="0"/>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Have a Sesame Street Live! Facebook frame to use before the event that includes event information</a:t>
            </a:r>
          </a:p>
          <a:p>
            <a:pPr lvl="0"/>
            <a:r>
              <a:rPr lang="en-US" sz="1600" dirty="0"/>
              <a:t>Encourage frame use when tickets are purchased</a:t>
            </a:r>
          </a:p>
          <a:p>
            <a:pPr lvl="0"/>
            <a:endParaRPr lang="en-US" sz="1600" dirty="0"/>
          </a:p>
        </p:txBody>
      </p:sp>
    </p:spTree>
    <p:extLst>
      <p:ext uri="{BB962C8B-B14F-4D97-AF65-F5344CB8AC3E}">
        <p14:creationId xmlns:p14="http://schemas.microsoft.com/office/powerpoint/2010/main" val="7353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white building&#10;&#10;Description automatically generated">
            <a:extLst>
              <a:ext uri="{FF2B5EF4-FFF2-40B4-BE49-F238E27FC236}">
                <a16:creationId xmlns:a16="http://schemas.microsoft.com/office/drawing/2014/main" id="{1A630AB8-3ED6-44FD-8EDB-9E8A26698D7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3" y="660426"/>
            <a:ext cx="11270111" cy="1325563"/>
          </a:xfrm>
        </p:spPr>
        <p:txBody>
          <a:bodyPr>
            <a:normAutofit fontScale="90000"/>
          </a:bodyPr>
          <a:lstStyle/>
          <a:p>
            <a:r>
              <a:rPr lang="en-US" sz="6000" b="1" dirty="0"/>
              <a:t>Goals &amp; Implementation</a:t>
            </a:r>
            <a:br>
              <a:rPr lang="en-US" sz="6000" b="1" dirty="0"/>
            </a:br>
            <a:r>
              <a:rPr lang="en-US" sz="4000" b="1" dirty="0"/>
              <a:t>3. Suggested strategy for marketing early-afternoon matinee performance</a:t>
            </a:r>
            <a:br>
              <a:rPr lang="en-US" dirty="0"/>
            </a:br>
            <a:endParaRPr lang="en-US"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798063" y="2169345"/>
            <a:ext cx="3478661" cy="564619"/>
          </a:xfrm>
        </p:spPr>
        <p:txBody>
          <a:bodyPr>
            <a:normAutofit/>
          </a:bodyPr>
          <a:lstStyle/>
          <a:p>
            <a:pPr lvl="0"/>
            <a:r>
              <a:rPr lang="en-US" sz="2000" dirty="0"/>
              <a:t>Field Trips</a:t>
            </a:r>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pPr lvl="0"/>
            <a:r>
              <a:rPr lang="en-US" sz="1600" dirty="0"/>
              <a:t>Create discount codes for pre-school through 1</a:t>
            </a:r>
            <a:r>
              <a:rPr lang="en-US" sz="1600" baseline="30000" dirty="0"/>
              <a:t>st</a:t>
            </a:r>
            <a:r>
              <a:rPr lang="en-US" sz="1600" dirty="0"/>
              <a:t> grade</a:t>
            </a:r>
          </a:p>
          <a:p>
            <a:r>
              <a:rPr lang="en-US" sz="1600" dirty="0"/>
              <a:t>Reading contest offering one suite for all the local school’s top readers and a guest </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053892"/>
            <a:ext cx="3143250" cy="823912"/>
          </a:xfrm>
        </p:spPr>
        <p:txBody>
          <a:bodyPr>
            <a:normAutofit/>
          </a:bodyPr>
          <a:lstStyle/>
          <a:p>
            <a:pPr lvl="0"/>
            <a:r>
              <a:rPr lang="en-US" sz="2000" dirty="0"/>
              <a:t>Elementary School Promotion</a:t>
            </a:r>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2093710"/>
            <a:ext cx="34296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endParaRPr lang="en-US" sz="2000" dirty="0"/>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341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1600" dirty="0"/>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1600" dirty="0"/>
          </a:p>
        </p:txBody>
      </p:sp>
      <p:sp>
        <p:nvSpPr>
          <p:cNvPr id="12" name="Text Placeholder 5">
            <a:extLst>
              <a:ext uri="{FF2B5EF4-FFF2-40B4-BE49-F238E27FC236}">
                <a16:creationId xmlns:a16="http://schemas.microsoft.com/office/drawing/2014/main" id="{5F1F3BF8-2815-41B6-8C06-20633431BC2A}"/>
              </a:ext>
            </a:extLst>
          </p:cNvPr>
          <p:cNvSpPr txBox="1">
            <a:spLocks/>
          </p:cNvSpPr>
          <p:nvPr/>
        </p:nvSpPr>
        <p:spPr>
          <a:xfrm>
            <a:off x="8677975" y="2050441"/>
            <a:ext cx="314325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Create matinee club program</a:t>
            </a:r>
          </a:p>
        </p:txBody>
      </p:sp>
      <p:sp>
        <p:nvSpPr>
          <p:cNvPr id="15" name="Content Placeholder 6">
            <a:extLst>
              <a:ext uri="{FF2B5EF4-FFF2-40B4-BE49-F238E27FC236}">
                <a16:creationId xmlns:a16="http://schemas.microsoft.com/office/drawing/2014/main" id="{721ABBF7-653C-4B60-AFE0-9FB0B8E059D6}"/>
              </a:ext>
            </a:extLst>
          </p:cNvPr>
          <p:cNvSpPr txBox="1">
            <a:spLocks/>
          </p:cNvSpPr>
          <p:nvPr/>
        </p:nvSpPr>
        <p:spPr>
          <a:xfrm>
            <a:off x="798063" y="3364544"/>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Field trip group rates for schools and preschools</a:t>
            </a:r>
          </a:p>
          <a:p>
            <a:endParaRPr lang="en-US" sz="1600" dirty="0"/>
          </a:p>
        </p:txBody>
      </p:sp>
      <p:sp>
        <p:nvSpPr>
          <p:cNvPr id="16" name="Content Placeholder 6">
            <a:extLst>
              <a:ext uri="{FF2B5EF4-FFF2-40B4-BE49-F238E27FC236}">
                <a16:creationId xmlns:a16="http://schemas.microsoft.com/office/drawing/2014/main" id="{0248C5C5-9A07-4445-8EC0-F316D9B514C6}"/>
              </a:ext>
            </a:extLst>
          </p:cNvPr>
          <p:cNvSpPr txBox="1">
            <a:spLocks/>
          </p:cNvSpPr>
          <p:nvPr/>
        </p:nvSpPr>
        <p:spPr>
          <a:xfrm>
            <a:off x="8636877"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Annual matinee membership which includes 5 matinee events</a:t>
            </a:r>
          </a:p>
          <a:p>
            <a:r>
              <a:rPr lang="en-US" sz="1600" dirty="0"/>
              <a:t>The membership will auto renew annually </a:t>
            </a:r>
          </a:p>
        </p:txBody>
      </p:sp>
    </p:spTree>
    <p:extLst>
      <p:ext uri="{BB962C8B-B14F-4D97-AF65-F5344CB8AC3E}">
        <p14:creationId xmlns:p14="http://schemas.microsoft.com/office/powerpoint/2010/main" val="398320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1BE2-A8BA-40A1-94C4-CC37ABD685BA}"/>
              </a:ext>
            </a:extLst>
          </p:cNvPr>
          <p:cNvSpPr>
            <a:spLocks noGrp="1"/>
          </p:cNvSpPr>
          <p:nvPr>
            <p:ph type="title"/>
          </p:nvPr>
        </p:nvSpPr>
        <p:spPr>
          <a:xfrm>
            <a:off x="800547" y="254758"/>
            <a:ext cx="10515600" cy="572654"/>
          </a:xfrm>
        </p:spPr>
        <p:txBody>
          <a:bodyPr>
            <a:normAutofit fontScale="90000"/>
          </a:bodyPr>
          <a:lstStyle/>
          <a:p>
            <a:r>
              <a:rPr lang="en-US" dirty="0"/>
              <a:t>Growth Chart (Example Only)</a:t>
            </a:r>
          </a:p>
        </p:txBody>
      </p:sp>
      <p:sp>
        <p:nvSpPr>
          <p:cNvPr id="3" name="Slide Number Placeholder 2">
            <a:extLst>
              <a:ext uri="{FF2B5EF4-FFF2-40B4-BE49-F238E27FC236}">
                <a16:creationId xmlns:a16="http://schemas.microsoft.com/office/drawing/2014/main" id="{FF7B0A5E-05B1-4C81-8D88-D3E44FA213A7}"/>
              </a:ext>
            </a:extLst>
          </p:cNvPr>
          <p:cNvSpPr>
            <a:spLocks noGrp="1"/>
          </p:cNvSpPr>
          <p:nvPr>
            <p:ph type="sldNum" sz="quarter" idx="12"/>
          </p:nvPr>
        </p:nvSpPr>
        <p:spPr>
          <a:xfrm>
            <a:off x="11484886" y="6174902"/>
            <a:ext cx="357116" cy="365125"/>
          </a:xfrm>
        </p:spPr>
        <p:txBody>
          <a:bodyPr/>
          <a:lstStyle/>
          <a:p>
            <a:fld id="{82EE24B5-652C-4DB5-B7C3-B5BBEC1280B1}" type="slidenum">
              <a:rPr lang="en-US" smtClean="0"/>
              <a:t>12</a:t>
            </a:fld>
            <a:endParaRPr lang="en-US" dirty="0"/>
          </a:p>
        </p:txBody>
      </p:sp>
      <p:graphicFrame>
        <p:nvGraphicFramePr>
          <p:cNvPr id="4" name="Content Placeholder 21" descr="Table">
            <a:extLst>
              <a:ext uri="{FF2B5EF4-FFF2-40B4-BE49-F238E27FC236}">
                <a16:creationId xmlns:a16="http://schemas.microsoft.com/office/drawing/2014/main" id="{8C240FE2-B6B6-4F39-91DF-8F6E5289885A}"/>
              </a:ext>
            </a:extLst>
          </p:cNvPr>
          <p:cNvGraphicFramePr>
            <a:graphicFrameLocks/>
          </p:cNvGraphicFramePr>
          <p:nvPr>
            <p:extLst>
              <p:ext uri="{D42A27DB-BD31-4B8C-83A1-F6EECF244321}">
                <p14:modId xmlns:p14="http://schemas.microsoft.com/office/powerpoint/2010/main" val="4033319654"/>
              </p:ext>
            </p:extLst>
          </p:nvPr>
        </p:nvGraphicFramePr>
        <p:xfrm>
          <a:off x="1528828" y="1299152"/>
          <a:ext cx="5076000" cy="1112520"/>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2726345775"/>
                    </a:ext>
                  </a:extLst>
                </a:gridCol>
                <a:gridCol w="1008000">
                  <a:extLst>
                    <a:ext uri="{9D8B030D-6E8A-4147-A177-3AD203B41FA5}">
                      <a16:colId xmlns:a16="http://schemas.microsoft.com/office/drawing/2014/main" val="3543582451"/>
                    </a:ext>
                  </a:extLst>
                </a:gridCol>
                <a:gridCol w="1008000">
                  <a:extLst>
                    <a:ext uri="{9D8B030D-6E8A-4147-A177-3AD203B41FA5}">
                      <a16:colId xmlns:a16="http://schemas.microsoft.com/office/drawing/2014/main" val="4026570338"/>
                    </a:ext>
                  </a:extLst>
                </a:gridCol>
                <a:gridCol w="1008000">
                  <a:extLst>
                    <a:ext uri="{9D8B030D-6E8A-4147-A177-3AD203B41FA5}">
                      <a16:colId xmlns:a16="http://schemas.microsoft.com/office/drawing/2014/main" val="2316978600"/>
                    </a:ext>
                  </a:extLst>
                </a:gridCol>
              </a:tblGrid>
              <a:tr h="370840">
                <a:tc>
                  <a:txBody>
                    <a:bodyPr/>
                    <a:lstStyle/>
                    <a:p>
                      <a:pPr marL="227965"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Seats  Sold 2019</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lumMod val="20000"/>
                              <a:lumOff val="80000"/>
                            </a:schemeClr>
                          </a:solidFill>
                          <a:latin typeface="+mn-lt"/>
                          <a:ea typeface="+mn-ea"/>
                          <a:cs typeface="Arial"/>
                        </a:rPr>
                        <a:t>P1</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P2</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P3</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793960374"/>
                  </a:ext>
                </a:extLst>
              </a:tr>
              <a:tr h="370840">
                <a:tc>
                  <a:txBody>
                    <a:bodyPr/>
                    <a:lstStyle/>
                    <a:p>
                      <a:pPr marL="226800"/>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General Admission</a:t>
                      </a:r>
                    </a:p>
                  </a:txBody>
                  <a:tcPr marL="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20k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1439366"/>
                  </a:ext>
                </a:extLst>
              </a:tr>
              <a:tr h="37084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Pre Show</a:t>
                      </a:r>
                    </a:p>
                  </a:txBody>
                  <a:tcPr marL="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9249563"/>
                  </a:ext>
                </a:extLst>
              </a:tr>
            </a:tbl>
          </a:graphicData>
        </a:graphic>
      </p:graphicFrame>
      <p:sp>
        <p:nvSpPr>
          <p:cNvPr id="5" name="object 18" descr="Beige rectangle">
            <a:extLst>
              <a:ext uri="{FF2B5EF4-FFF2-40B4-BE49-F238E27FC236}">
                <a16:creationId xmlns:a16="http://schemas.microsoft.com/office/drawing/2014/main" id="{2A80C383-7931-469D-823B-F6CD1CFAB9FF}"/>
              </a:ext>
            </a:extLst>
          </p:cNvPr>
          <p:cNvSpPr/>
          <p:nvPr/>
        </p:nvSpPr>
        <p:spPr>
          <a:xfrm>
            <a:off x="912342" y="854046"/>
            <a:ext cx="3780000" cy="0"/>
          </a:xfrm>
          <a:custGeom>
            <a:avLst/>
            <a:gdLst/>
            <a:ahLst/>
            <a:cxnLst/>
            <a:rect l="l" t="t" r="r" b="b"/>
            <a:pathLst>
              <a:path w="3218815">
                <a:moveTo>
                  <a:pt x="0" y="0"/>
                </a:moveTo>
                <a:lnTo>
                  <a:pt x="3218395" y="0"/>
                </a:lnTo>
              </a:path>
            </a:pathLst>
          </a:custGeom>
          <a:ln w="54863">
            <a:solidFill>
              <a:schemeClr val="accent1"/>
            </a:solidFill>
          </a:ln>
        </p:spPr>
        <p:txBody>
          <a:bodyPr wrap="square" lIns="0" tIns="0" rIns="0" bIns="0" rtlCol="0"/>
          <a:lstStyle/>
          <a:p>
            <a:endParaRPr lang="en-US" dirty="0"/>
          </a:p>
        </p:txBody>
      </p:sp>
      <p:graphicFrame>
        <p:nvGraphicFramePr>
          <p:cNvPr id="6" name="Content Placeholder 20" descr="Table">
            <a:extLst>
              <a:ext uri="{FF2B5EF4-FFF2-40B4-BE49-F238E27FC236}">
                <a16:creationId xmlns:a16="http://schemas.microsoft.com/office/drawing/2014/main" id="{5E0CC083-1B7E-481A-87A3-DA63BF3457B4}"/>
              </a:ext>
            </a:extLst>
          </p:cNvPr>
          <p:cNvGraphicFramePr>
            <a:graphicFrameLocks/>
          </p:cNvGraphicFramePr>
          <p:nvPr>
            <p:extLst>
              <p:ext uri="{D42A27DB-BD31-4B8C-83A1-F6EECF244321}">
                <p14:modId xmlns:p14="http://schemas.microsoft.com/office/powerpoint/2010/main" val="2905584131"/>
              </p:ext>
            </p:extLst>
          </p:nvPr>
        </p:nvGraphicFramePr>
        <p:xfrm>
          <a:off x="840000" y="4155602"/>
          <a:ext cx="10512000" cy="2384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CF6060EB-C070-441D-9523-AA9E4DB3071B}"/>
              </a:ext>
            </a:extLst>
          </p:cNvPr>
          <p:cNvGraphicFramePr>
            <a:graphicFrameLocks noGrp="1"/>
          </p:cNvGraphicFramePr>
          <p:nvPr>
            <p:extLst>
              <p:ext uri="{D42A27DB-BD31-4B8C-83A1-F6EECF244321}">
                <p14:modId xmlns:p14="http://schemas.microsoft.com/office/powerpoint/2010/main" val="3981249589"/>
              </p:ext>
            </p:extLst>
          </p:nvPr>
        </p:nvGraphicFramePr>
        <p:xfrm>
          <a:off x="6604828" y="1299152"/>
          <a:ext cx="3024000" cy="11125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631597529"/>
                    </a:ext>
                  </a:extLst>
                </a:gridCol>
                <a:gridCol w="1008000">
                  <a:extLst>
                    <a:ext uri="{9D8B030D-6E8A-4147-A177-3AD203B41FA5}">
                      <a16:colId xmlns:a16="http://schemas.microsoft.com/office/drawing/2014/main" val="4104038078"/>
                    </a:ext>
                  </a:extLst>
                </a:gridCol>
                <a:gridCol w="1008000">
                  <a:extLst>
                    <a:ext uri="{9D8B030D-6E8A-4147-A177-3AD203B41FA5}">
                      <a16:colId xmlns:a16="http://schemas.microsoft.com/office/drawing/2014/main" val="3179573423"/>
                    </a:ext>
                  </a:extLst>
                </a:gridCol>
              </a:tblGrid>
              <a:tr h="37084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lumMod val="20000"/>
                              <a:lumOff val="80000"/>
                            </a:schemeClr>
                          </a:solidFill>
                          <a:latin typeface="+mn-lt"/>
                          <a:ea typeface="+mn-ea"/>
                          <a:cs typeface="Arial"/>
                        </a:rPr>
                        <a:t>P4</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P5</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P6</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012730673"/>
                  </a:ext>
                </a:extLst>
              </a:tr>
              <a:tr h="370840">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30k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20k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5894950"/>
                  </a:ext>
                </a:extLst>
              </a:tr>
              <a:tr h="37084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10k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8868208"/>
                  </a:ext>
                </a:extLst>
              </a:tr>
            </a:tbl>
          </a:graphicData>
        </a:graphic>
      </p:graphicFrame>
      <p:graphicFrame>
        <p:nvGraphicFramePr>
          <p:cNvPr id="13" name="Table 12">
            <a:extLst>
              <a:ext uri="{FF2B5EF4-FFF2-40B4-BE49-F238E27FC236}">
                <a16:creationId xmlns:a16="http://schemas.microsoft.com/office/drawing/2014/main" id="{A950CCC4-A4A5-43AE-955A-7173F0969275}"/>
              </a:ext>
            </a:extLst>
          </p:cNvPr>
          <p:cNvGraphicFramePr>
            <a:graphicFrameLocks noGrp="1"/>
          </p:cNvGraphicFramePr>
          <p:nvPr>
            <p:extLst>
              <p:ext uri="{D42A27DB-BD31-4B8C-83A1-F6EECF244321}">
                <p14:modId xmlns:p14="http://schemas.microsoft.com/office/powerpoint/2010/main" val="1537788535"/>
              </p:ext>
            </p:extLst>
          </p:nvPr>
        </p:nvGraphicFramePr>
        <p:xfrm>
          <a:off x="9628828" y="1299152"/>
          <a:ext cx="1008000" cy="11125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998618035"/>
                    </a:ext>
                  </a:extLst>
                </a:gridCol>
              </a:tblGrid>
              <a:tr h="370840">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Suite</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567952304"/>
                  </a:ext>
                </a:extLst>
              </a:tr>
              <a:tr h="370840">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30</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673581"/>
                  </a:ext>
                </a:extLst>
              </a:tr>
              <a:tr h="370840">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0</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5192183"/>
                  </a:ext>
                </a:extLst>
              </a:tr>
            </a:tbl>
          </a:graphicData>
        </a:graphic>
      </p:graphicFrame>
      <p:graphicFrame>
        <p:nvGraphicFramePr>
          <p:cNvPr id="17" name="Content Placeholder 21" descr="Table">
            <a:extLst>
              <a:ext uri="{FF2B5EF4-FFF2-40B4-BE49-F238E27FC236}">
                <a16:creationId xmlns:a16="http://schemas.microsoft.com/office/drawing/2014/main" id="{281B0C7C-374D-4616-9380-F0ED8DBDB067}"/>
              </a:ext>
            </a:extLst>
          </p:cNvPr>
          <p:cNvGraphicFramePr>
            <a:graphicFrameLocks/>
          </p:cNvGraphicFramePr>
          <p:nvPr>
            <p:extLst>
              <p:ext uri="{D42A27DB-BD31-4B8C-83A1-F6EECF244321}">
                <p14:modId xmlns:p14="http://schemas.microsoft.com/office/powerpoint/2010/main" val="615488324"/>
              </p:ext>
            </p:extLst>
          </p:nvPr>
        </p:nvGraphicFramePr>
        <p:xfrm>
          <a:off x="1535796" y="2750243"/>
          <a:ext cx="5076000" cy="1112520"/>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2726345775"/>
                    </a:ext>
                  </a:extLst>
                </a:gridCol>
                <a:gridCol w="1008000">
                  <a:extLst>
                    <a:ext uri="{9D8B030D-6E8A-4147-A177-3AD203B41FA5}">
                      <a16:colId xmlns:a16="http://schemas.microsoft.com/office/drawing/2014/main" val="3543582451"/>
                    </a:ext>
                  </a:extLst>
                </a:gridCol>
                <a:gridCol w="1008000">
                  <a:extLst>
                    <a:ext uri="{9D8B030D-6E8A-4147-A177-3AD203B41FA5}">
                      <a16:colId xmlns:a16="http://schemas.microsoft.com/office/drawing/2014/main" val="4026570338"/>
                    </a:ext>
                  </a:extLst>
                </a:gridCol>
                <a:gridCol w="1008000">
                  <a:extLst>
                    <a:ext uri="{9D8B030D-6E8A-4147-A177-3AD203B41FA5}">
                      <a16:colId xmlns:a16="http://schemas.microsoft.com/office/drawing/2014/main" val="2316978600"/>
                    </a:ext>
                  </a:extLst>
                </a:gridCol>
              </a:tblGrid>
              <a:tr h="370840">
                <a:tc>
                  <a:txBody>
                    <a:bodyPr/>
                    <a:lstStyle/>
                    <a:p>
                      <a:pPr marL="227965"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Projected Seats 2018</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lumMod val="20000"/>
                              <a:lumOff val="80000"/>
                            </a:schemeClr>
                          </a:solidFill>
                          <a:latin typeface="+mn-lt"/>
                          <a:ea typeface="+mn-ea"/>
                          <a:cs typeface="Arial"/>
                        </a:rPr>
                        <a:t>P1</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P2</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P3</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793960374"/>
                  </a:ext>
                </a:extLst>
              </a:tr>
              <a:tr h="370840">
                <a:tc>
                  <a:txBody>
                    <a:bodyPr/>
                    <a:lstStyle/>
                    <a:p>
                      <a:pPr marL="226800"/>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General Admission</a:t>
                      </a:r>
                    </a:p>
                  </a:txBody>
                  <a:tcPr marL="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19k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1439366"/>
                  </a:ext>
                </a:extLst>
              </a:tr>
              <a:tr h="37084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Pre Show</a:t>
                      </a:r>
                    </a:p>
                  </a:txBody>
                  <a:tcPr marL="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rPr>
                        <a:t>9.5k</a:t>
                      </a:r>
                      <a:endParaRPr kumimoji="0" lang="en-US" sz="1050" b="0" i="0" u="none" strike="noStrike" kern="1200" cap="none" spc="0" normalizeH="0" baseline="0" noProof="0" dirty="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9249563"/>
                  </a:ext>
                </a:extLst>
              </a:tr>
            </a:tbl>
          </a:graphicData>
        </a:graphic>
      </p:graphicFrame>
      <p:graphicFrame>
        <p:nvGraphicFramePr>
          <p:cNvPr id="18" name="Table 17">
            <a:extLst>
              <a:ext uri="{FF2B5EF4-FFF2-40B4-BE49-F238E27FC236}">
                <a16:creationId xmlns:a16="http://schemas.microsoft.com/office/drawing/2014/main" id="{3ACA126B-6492-489F-9721-DDE929B08E8A}"/>
              </a:ext>
            </a:extLst>
          </p:cNvPr>
          <p:cNvGraphicFramePr>
            <a:graphicFrameLocks noGrp="1"/>
          </p:cNvGraphicFramePr>
          <p:nvPr>
            <p:extLst>
              <p:ext uri="{D42A27DB-BD31-4B8C-83A1-F6EECF244321}">
                <p14:modId xmlns:p14="http://schemas.microsoft.com/office/powerpoint/2010/main" val="1127691712"/>
              </p:ext>
            </p:extLst>
          </p:nvPr>
        </p:nvGraphicFramePr>
        <p:xfrm>
          <a:off x="6611796" y="2750243"/>
          <a:ext cx="3024000" cy="11125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631597529"/>
                    </a:ext>
                  </a:extLst>
                </a:gridCol>
                <a:gridCol w="1008000">
                  <a:extLst>
                    <a:ext uri="{9D8B030D-6E8A-4147-A177-3AD203B41FA5}">
                      <a16:colId xmlns:a16="http://schemas.microsoft.com/office/drawing/2014/main" val="4104038078"/>
                    </a:ext>
                  </a:extLst>
                </a:gridCol>
                <a:gridCol w="1008000">
                  <a:extLst>
                    <a:ext uri="{9D8B030D-6E8A-4147-A177-3AD203B41FA5}">
                      <a16:colId xmlns:a16="http://schemas.microsoft.com/office/drawing/2014/main" val="3179573423"/>
                    </a:ext>
                  </a:extLst>
                </a:gridCol>
              </a:tblGrid>
              <a:tr h="37084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lumMod val="20000"/>
                              <a:lumOff val="80000"/>
                            </a:schemeClr>
                          </a:solidFill>
                          <a:latin typeface="+mn-lt"/>
                          <a:ea typeface="+mn-ea"/>
                          <a:cs typeface="Arial"/>
                        </a:rPr>
                        <a:t>P4</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P5</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P6</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012730673"/>
                  </a:ext>
                </a:extLst>
              </a:tr>
              <a:tr h="370840">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28.5k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19k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5894950"/>
                  </a:ext>
                </a:extLst>
              </a:tr>
              <a:tr h="37084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rPr>
                        <a:t>9.5k</a:t>
                      </a:r>
                      <a:endParaRPr kumimoji="0" lang="en-US" sz="1050" b="0" i="0" u="none" strike="noStrike" kern="1200" cap="none" spc="0" normalizeH="0" baseline="0" noProof="0" dirty="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4546A">
                              <a:alpha val="70000"/>
                            </a:srgbClr>
                          </a:solidFill>
                          <a:effectLst/>
                          <a:uLnTx/>
                          <a:uFillTx/>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9.5k</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8868208"/>
                  </a:ext>
                </a:extLst>
              </a:tr>
            </a:tbl>
          </a:graphicData>
        </a:graphic>
      </p:graphicFrame>
      <p:graphicFrame>
        <p:nvGraphicFramePr>
          <p:cNvPr id="19" name="Table 18">
            <a:extLst>
              <a:ext uri="{FF2B5EF4-FFF2-40B4-BE49-F238E27FC236}">
                <a16:creationId xmlns:a16="http://schemas.microsoft.com/office/drawing/2014/main" id="{7363905D-6235-4171-90C9-C277C0B0DD3F}"/>
              </a:ext>
            </a:extLst>
          </p:cNvPr>
          <p:cNvGraphicFramePr>
            <a:graphicFrameLocks noGrp="1"/>
          </p:cNvGraphicFramePr>
          <p:nvPr>
            <p:extLst>
              <p:ext uri="{D42A27DB-BD31-4B8C-83A1-F6EECF244321}">
                <p14:modId xmlns:p14="http://schemas.microsoft.com/office/powerpoint/2010/main" val="2319372345"/>
              </p:ext>
            </p:extLst>
          </p:nvPr>
        </p:nvGraphicFramePr>
        <p:xfrm>
          <a:off x="9635796" y="2750243"/>
          <a:ext cx="1008000" cy="11125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998618035"/>
                    </a:ext>
                  </a:extLst>
                </a:gridCol>
              </a:tblGrid>
              <a:tr h="370840">
                <a:tc>
                  <a:txBody>
                    <a:bodyPr/>
                    <a:lstStyle/>
                    <a:p>
                      <a:pPr marL="226800" algn="l" defTabSz="914400" rtl="0" eaLnBrk="1" latinLnBrk="0" hangingPunct="1">
                        <a:lnSpc>
                          <a:spcPct val="100000"/>
                        </a:lnSpc>
                        <a:spcBef>
                          <a:spcPts val="0"/>
                        </a:spcBef>
                      </a:pPr>
                      <a:r>
                        <a:rPr lang="en-US" sz="1400" b="1" kern="1200" dirty="0">
                          <a:solidFill>
                            <a:schemeClr val="bg2">
                              <a:lumMod val="20000"/>
                              <a:lumOff val="80000"/>
                            </a:schemeClr>
                          </a:solidFill>
                          <a:latin typeface="+mn-lt"/>
                          <a:ea typeface="+mn-ea"/>
                          <a:cs typeface="Arial"/>
                        </a:rPr>
                        <a:t>Suite</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567952304"/>
                  </a:ext>
                </a:extLst>
              </a:tr>
              <a:tr h="370840">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30</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673581"/>
                  </a:ext>
                </a:extLst>
              </a:tr>
              <a:tr h="370840">
                <a:tc>
                  <a:txBody>
                    <a:bodyPr/>
                    <a:lstStyle/>
                    <a:p>
                      <a:pPr marL="226800" algn="l"/>
                      <a:r>
                        <a:rPr lang="en-US" sz="1050" b="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rPr>
                        <a:t>0</a:t>
                      </a: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5192183"/>
                  </a:ext>
                </a:extLst>
              </a:tr>
            </a:tbl>
          </a:graphicData>
        </a:graphic>
      </p:graphicFrame>
      <p:sp>
        <p:nvSpPr>
          <p:cNvPr id="14" name="Title 1">
            <a:extLst>
              <a:ext uri="{FF2B5EF4-FFF2-40B4-BE49-F238E27FC236}">
                <a16:creationId xmlns:a16="http://schemas.microsoft.com/office/drawing/2014/main" id="{30530CF9-3725-4B3C-9ADD-F8A9E860B2DF}"/>
              </a:ext>
            </a:extLst>
          </p:cNvPr>
          <p:cNvSpPr txBox="1">
            <a:spLocks/>
          </p:cNvSpPr>
          <p:nvPr/>
        </p:nvSpPr>
        <p:spPr>
          <a:xfrm>
            <a:off x="840000" y="776955"/>
            <a:ext cx="10515600" cy="5726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t>I feel </a:t>
            </a:r>
            <a:r>
              <a:rPr lang="en-US" sz="1200"/>
              <a:t>a growth/goal </a:t>
            </a:r>
            <a:r>
              <a:rPr lang="en-US" sz="1200" dirty="0"/>
              <a:t>chart is important in a marketing plan however, without actual numbers all of this is for placement only</a:t>
            </a:r>
          </a:p>
        </p:txBody>
      </p:sp>
    </p:spTree>
    <p:extLst>
      <p:ext uri="{BB962C8B-B14F-4D97-AF65-F5344CB8AC3E}">
        <p14:creationId xmlns:p14="http://schemas.microsoft.com/office/powerpoint/2010/main" val="127605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bject 3" descr="Blue rectangle">
            <a:extLst>
              <a:ext uri="{FF2B5EF4-FFF2-40B4-BE49-F238E27FC236}">
                <a16:creationId xmlns:a16="http://schemas.microsoft.com/office/drawing/2014/main" id="{3544D2CA-9A07-47BD-B1E4-88366F5FCD45}"/>
              </a:ext>
            </a:extLst>
          </p:cNvPr>
          <p:cNvSpPr/>
          <p:nvPr/>
        </p:nvSpPr>
        <p:spPr>
          <a:xfrm>
            <a:off x="1200" y="0"/>
            <a:ext cx="121908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graphicFrame>
        <p:nvGraphicFramePr>
          <p:cNvPr id="19" name="Content Placeholder 7">
            <a:extLst>
              <a:ext uri="{FF2B5EF4-FFF2-40B4-BE49-F238E27FC236}">
                <a16:creationId xmlns:a16="http://schemas.microsoft.com/office/drawing/2014/main" id="{5F768D14-9A56-473D-B8CD-7B17329791DE}"/>
              </a:ext>
            </a:extLst>
          </p:cNvPr>
          <p:cNvGraphicFramePr>
            <a:graphicFrameLocks/>
          </p:cNvGraphicFramePr>
          <p:nvPr>
            <p:extLst>
              <p:ext uri="{D42A27DB-BD31-4B8C-83A1-F6EECF244321}">
                <p14:modId xmlns:p14="http://schemas.microsoft.com/office/powerpoint/2010/main" val="1498762161"/>
              </p:ext>
            </p:extLst>
          </p:nvPr>
        </p:nvGraphicFramePr>
        <p:xfrm>
          <a:off x="951771" y="5516769"/>
          <a:ext cx="9510592" cy="936000"/>
        </p:xfrm>
        <a:graphic>
          <a:graphicData uri="http://schemas.openxmlformats.org/drawingml/2006/table">
            <a:tbl>
              <a:tblPr firstRow="1" bandRow="1">
                <a:tableStyleId>{5C22544A-7EE6-4342-B048-85BDC9FD1C3A}</a:tableStyleId>
              </a:tblPr>
              <a:tblGrid>
                <a:gridCol w="3899149">
                  <a:extLst>
                    <a:ext uri="{9D8B030D-6E8A-4147-A177-3AD203B41FA5}">
                      <a16:colId xmlns:a16="http://schemas.microsoft.com/office/drawing/2014/main" val="2120316286"/>
                    </a:ext>
                  </a:extLst>
                </a:gridCol>
                <a:gridCol w="1870481">
                  <a:extLst>
                    <a:ext uri="{9D8B030D-6E8A-4147-A177-3AD203B41FA5}">
                      <a16:colId xmlns:a16="http://schemas.microsoft.com/office/drawing/2014/main" val="3254578854"/>
                    </a:ext>
                  </a:extLst>
                </a:gridCol>
                <a:gridCol w="1870481">
                  <a:extLst>
                    <a:ext uri="{9D8B030D-6E8A-4147-A177-3AD203B41FA5}">
                      <a16:colId xmlns:a16="http://schemas.microsoft.com/office/drawing/2014/main" val="2480324120"/>
                    </a:ext>
                  </a:extLst>
                </a:gridCol>
                <a:gridCol w="1870481">
                  <a:extLst>
                    <a:ext uri="{9D8B030D-6E8A-4147-A177-3AD203B41FA5}">
                      <a16:colId xmlns:a16="http://schemas.microsoft.com/office/drawing/2014/main" val="3000376450"/>
                    </a:ext>
                  </a:extLst>
                </a:gridCol>
              </a:tblGrid>
              <a:tr h="46800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2">
                              <a:lumMod val="20000"/>
                              <a:lumOff val="80000"/>
                              <a:alpha val="70000"/>
                            </a:schemeClr>
                          </a:solidFill>
                        </a:rPr>
                        <a:t>Opening</a:t>
                      </a:r>
                      <a:endParaRPr lang="en-US" sz="1400" b="1" dirty="0">
                        <a:solidFill>
                          <a:schemeClr val="bg2">
                            <a:lumMod val="20000"/>
                            <a:lumOff val="80000"/>
                            <a:alpha val="70000"/>
                          </a:schemeClr>
                        </a:solidFill>
                        <a:latin typeface="Lato" panose="020F0502020204030203" pitchFamily="34" charset="0"/>
                        <a:ea typeface="Lato" panose="020F0502020204030203" pitchFamily="34" charset="0"/>
                        <a:cs typeface="Lato" panose="020F0502020204030203" pitchFamily="34" charset="0"/>
                      </a:endParaRP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505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32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7665">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928045"/>
                  </a:ext>
                </a:extLst>
              </a:tr>
              <a:tr h="468000">
                <a:tc>
                  <a:txBody>
                    <a:bodyPr/>
                    <a:lstStyle/>
                    <a:p>
                      <a:pPr marL="226800"/>
                      <a:r>
                        <a:rPr lang="en-US" sz="1400" b="1" dirty="0">
                          <a:solidFill>
                            <a:schemeClr val="tx2">
                              <a:alpha val="70000"/>
                            </a:schemeClr>
                          </a:solidFill>
                        </a:rPr>
                        <a:t>Debrief</a:t>
                      </a:r>
                      <a:endParaRPr lang="en-US" sz="1400" b="1" baseline="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endParaRP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505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32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7665">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3808066630"/>
                  </a:ext>
                </a:extLst>
              </a:tr>
            </a:tbl>
          </a:graphicData>
        </a:graphic>
      </p:graphicFrame>
      <p:sp>
        <p:nvSpPr>
          <p:cNvPr id="6" name="Oval 5" descr="Beige oval">
            <a:extLst>
              <a:ext uri="{FF2B5EF4-FFF2-40B4-BE49-F238E27FC236}">
                <a16:creationId xmlns:a16="http://schemas.microsoft.com/office/drawing/2014/main" id="{7F1F7E6E-09DB-407E-9D0A-1AACE771962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AF24A-ACB5-4319-9371-B0D71908A725}"/>
              </a:ext>
            </a:extLst>
          </p:cNvPr>
          <p:cNvSpPr>
            <a:spLocks noGrp="1"/>
          </p:cNvSpPr>
          <p:nvPr>
            <p:ph type="title"/>
          </p:nvPr>
        </p:nvSpPr>
        <p:spPr>
          <a:xfrm>
            <a:off x="822702" y="566599"/>
            <a:ext cx="10515600" cy="1325563"/>
          </a:xfrm>
        </p:spPr>
        <p:txBody>
          <a:bodyPr>
            <a:normAutofit/>
          </a:bodyPr>
          <a:lstStyle/>
          <a:p>
            <a:r>
              <a:rPr lang="en-US" dirty="0">
                <a:solidFill>
                  <a:schemeClr val="bg1"/>
                </a:solidFill>
              </a:rPr>
              <a:t>KEY</a:t>
            </a:r>
            <a:br>
              <a:rPr lang="en-US" dirty="0">
                <a:solidFill>
                  <a:schemeClr val="bg1"/>
                </a:solidFill>
              </a:rPr>
            </a:br>
            <a:r>
              <a:rPr lang="en-US" dirty="0">
                <a:solidFill>
                  <a:schemeClr val="bg1"/>
                </a:solidFill>
              </a:rPr>
              <a:t>TIMELINE GOAL</a:t>
            </a:r>
            <a:endParaRPr lang="en-US" dirty="0"/>
          </a:p>
        </p:txBody>
      </p:sp>
      <p:sp>
        <p:nvSpPr>
          <p:cNvPr id="3" name="Slide Number Placeholder 2">
            <a:extLst>
              <a:ext uri="{FF2B5EF4-FFF2-40B4-BE49-F238E27FC236}">
                <a16:creationId xmlns:a16="http://schemas.microsoft.com/office/drawing/2014/main" id="{549181BA-BE91-4062-B6BE-B8C10EBD587B}"/>
              </a:ext>
            </a:extLst>
          </p:cNvPr>
          <p:cNvSpPr>
            <a:spLocks noGrp="1"/>
          </p:cNvSpPr>
          <p:nvPr>
            <p:ph type="sldNum" sz="quarter" idx="12"/>
          </p:nvPr>
        </p:nvSpPr>
        <p:spPr/>
        <p:txBody>
          <a:bodyPr/>
          <a:lstStyle/>
          <a:p>
            <a:fld id="{82EE24B5-652C-4DB5-B7C3-B5BBEC1280B1}" type="slidenum">
              <a:rPr lang="en-US" smtClean="0"/>
              <a:t>13</a:t>
            </a:fld>
            <a:endParaRPr lang="en-US" dirty="0"/>
          </a:p>
        </p:txBody>
      </p:sp>
      <p:graphicFrame>
        <p:nvGraphicFramePr>
          <p:cNvPr id="8" name="Content Placeholder 7">
            <a:extLst>
              <a:ext uri="{FF2B5EF4-FFF2-40B4-BE49-F238E27FC236}">
                <a16:creationId xmlns:a16="http://schemas.microsoft.com/office/drawing/2014/main" id="{59F17430-EB02-4E9E-9F5E-C086C9EB9A69}"/>
              </a:ext>
            </a:extLst>
          </p:cNvPr>
          <p:cNvGraphicFramePr>
            <a:graphicFrameLocks/>
          </p:cNvGraphicFramePr>
          <p:nvPr>
            <p:extLst>
              <p:ext uri="{D42A27DB-BD31-4B8C-83A1-F6EECF244321}">
                <p14:modId xmlns:p14="http://schemas.microsoft.com/office/powerpoint/2010/main" val="3802042828"/>
              </p:ext>
            </p:extLst>
          </p:nvPr>
        </p:nvGraphicFramePr>
        <p:xfrm>
          <a:off x="942535" y="3171056"/>
          <a:ext cx="9510592" cy="2340000"/>
        </p:xfrm>
        <a:graphic>
          <a:graphicData uri="http://schemas.openxmlformats.org/drawingml/2006/table">
            <a:tbl>
              <a:tblPr firstRow="1" bandRow="1">
                <a:tableStyleId>{5C22544A-7EE6-4342-B048-85BDC9FD1C3A}</a:tableStyleId>
              </a:tblPr>
              <a:tblGrid>
                <a:gridCol w="3899149">
                  <a:extLst>
                    <a:ext uri="{9D8B030D-6E8A-4147-A177-3AD203B41FA5}">
                      <a16:colId xmlns:a16="http://schemas.microsoft.com/office/drawing/2014/main" val="2120316286"/>
                    </a:ext>
                  </a:extLst>
                </a:gridCol>
                <a:gridCol w="1870481">
                  <a:extLst>
                    <a:ext uri="{9D8B030D-6E8A-4147-A177-3AD203B41FA5}">
                      <a16:colId xmlns:a16="http://schemas.microsoft.com/office/drawing/2014/main" val="3254578854"/>
                    </a:ext>
                  </a:extLst>
                </a:gridCol>
                <a:gridCol w="1870481">
                  <a:extLst>
                    <a:ext uri="{9D8B030D-6E8A-4147-A177-3AD203B41FA5}">
                      <a16:colId xmlns:a16="http://schemas.microsoft.com/office/drawing/2014/main" val="2480324120"/>
                    </a:ext>
                  </a:extLst>
                </a:gridCol>
                <a:gridCol w="1870481">
                  <a:extLst>
                    <a:ext uri="{9D8B030D-6E8A-4147-A177-3AD203B41FA5}">
                      <a16:colId xmlns:a16="http://schemas.microsoft.com/office/drawing/2014/main" val="3000376450"/>
                    </a:ext>
                  </a:extLst>
                </a:gridCol>
              </a:tblGrid>
              <a:tr h="468000">
                <a:tc>
                  <a:txBody>
                    <a:bodyPr/>
                    <a:lstStyle/>
                    <a:p>
                      <a:pPr marL="226800"/>
                      <a:r>
                        <a:rPr lang="en-US" sz="1400" b="1" dirty="0">
                          <a:solidFill>
                            <a:schemeClr val="tx2">
                              <a:alpha val="70000"/>
                            </a:schemeClr>
                          </a:solidFill>
                        </a:rPr>
                        <a:t>Create Marketing Plan</a:t>
                      </a:r>
                      <a:endParaRPr lang="en-US" sz="1400" b="1"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endParaRPr>
                    </a:p>
                  </a:txBody>
                  <a:tcPr marL="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50520">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3220">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7665">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772886727"/>
                  </a:ext>
                </a:extLst>
              </a:tr>
              <a:tr h="46800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2">
                              <a:lumMod val="20000"/>
                              <a:lumOff val="80000"/>
                              <a:alpha val="70000"/>
                            </a:schemeClr>
                          </a:solidFill>
                        </a:rPr>
                        <a:t>Build Out</a:t>
                      </a:r>
                      <a:endParaRPr lang="en-US" sz="1400" b="1" dirty="0">
                        <a:solidFill>
                          <a:schemeClr val="bg2">
                            <a:lumMod val="20000"/>
                            <a:lumOff val="80000"/>
                            <a:alpha val="70000"/>
                          </a:schemeClr>
                        </a:solidFill>
                        <a:latin typeface="Lato" panose="020F0502020204030203" pitchFamily="34" charset="0"/>
                        <a:ea typeface="Lato" panose="020F0502020204030203" pitchFamily="34" charset="0"/>
                        <a:cs typeface="Lato" panose="020F0502020204030203" pitchFamily="34" charset="0"/>
                      </a:endParaRPr>
                    </a:p>
                  </a:txBody>
                  <a:tcPr marL="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50520">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63220">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67665">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1228187"/>
                  </a:ext>
                </a:extLst>
              </a:tr>
              <a:tr h="46800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alpha val="70000"/>
                            </a:schemeClr>
                          </a:solidFill>
                        </a:rPr>
                        <a:t>Implement Marketing</a:t>
                      </a:r>
                      <a:endParaRPr lang="en-US" sz="1400" b="1"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endParaRPr>
                    </a:p>
                  </a:txBody>
                  <a:tcPr marL="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50520">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3220">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7665">
                        <a:lnSpc>
                          <a:spcPct val="100000"/>
                        </a:lnSpc>
                        <a:spcBef>
                          <a:spcPts val="415"/>
                        </a:spcBef>
                      </a:pPr>
                      <a:endParaRPr sz="1200" dirty="0">
                        <a:solidFill>
                          <a:schemeClr val="tx2">
                            <a:alpha val="70000"/>
                          </a:schemeClr>
                        </a:solidFill>
                        <a:latin typeface="+mn-lt"/>
                        <a:cs typeface="Arial"/>
                      </a:endParaRPr>
                    </a:p>
                  </a:txBody>
                  <a:tcPr marL="0" marR="0" marT="5270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811273019"/>
                  </a:ext>
                </a:extLst>
              </a:tr>
              <a:tr h="468000">
                <a:tc>
                  <a:txBody>
                    <a:bodyPr/>
                    <a:lstStyle/>
                    <a:p>
                      <a:pPr marL="22680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bg2">
                              <a:lumMod val="20000"/>
                              <a:lumOff val="80000"/>
                              <a:alpha val="70000"/>
                            </a:schemeClr>
                          </a:solidFill>
                          <a:latin typeface="+mn-lt"/>
                          <a:ea typeface="Lato" panose="020F0502020204030203" pitchFamily="34" charset="0"/>
                          <a:cs typeface="Lato" panose="020F0502020204030203" pitchFamily="34" charset="0"/>
                        </a:rPr>
                        <a:t>Implement PR Plan</a:t>
                      </a:r>
                      <a:endParaRPr lang="en-US" sz="1400" b="1" dirty="0">
                        <a:solidFill>
                          <a:schemeClr val="bg2">
                            <a:lumMod val="20000"/>
                            <a:lumOff val="80000"/>
                            <a:alpha val="70000"/>
                          </a:schemeClr>
                        </a:solidFill>
                        <a:latin typeface="+mn-lt"/>
                        <a:ea typeface="Lato" panose="020F0502020204030203" pitchFamily="34" charset="0"/>
                        <a:cs typeface="Lato" panose="020F0502020204030203" pitchFamily="34" charset="0"/>
                      </a:endParaRP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505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32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7665">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928045"/>
                  </a:ext>
                </a:extLst>
              </a:tr>
              <a:tr h="468000">
                <a:tc>
                  <a:txBody>
                    <a:bodyPr/>
                    <a:lstStyle/>
                    <a:p>
                      <a:pPr marL="226800"/>
                      <a:r>
                        <a:rPr lang="en-US" sz="1400" b="1" dirty="0">
                          <a:solidFill>
                            <a:schemeClr val="tx2">
                              <a:alpha val="70000"/>
                            </a:schemeClr>
                          </a:solidFill>
                        </a:rPr>
                        <a:t>Final Push</a:t>
                      </a:r>
                      <a:endParaRPr lang="en-US" sz="1400" b="1" baseline="0" dirty="0">
                        <a:solidFill>
                          <a:schemeClr val="tx2">
                            <a:alpha val="70000"/>
                          </a:schemeClr>
                        </a:solidFill>
                        <a:latin typeface="Lato" panose="020F0502020204030203" pitchFamily="34" charset="0"/>
                        <a:ea typeface="Lato" panose="020F0502020204030203" pitchFamily="34" charset="0"/>
                        <a:cs typeface="Lato" panose="020F0502020204030203" pitchFamily="34" charset="0"/>
                      </a:endParaRP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505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3220">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tc>
                  <a:txBody>
                    <a:bodyPr/>
                    <a:lstStyle/>
                    <a:p>
                      <a:pPr marL="367665">
                        <a:lnSpc>
                          <a:spcPct val="100000"/>
                        </a:lnSpc>
                        <a:spcBef>
                          <a:spcPts val="370"/>
                        </a:spcBef>
                      </a:pPr>
                      <a:endParaRPr sz="1200" dirty="0">
                        <a:solidFill>
                          <a:schemeClr val="tx2">
                            <a:alpha val="70000"/>
                          </a:schemeClr>
                        </a:solidFill>
                        <a:latin typeface="+mn-lt"/>
                        <a:cs typeface="Arial"/>
                      </a:endParaRPr>
                    </a:p>
                  </a:txBody>
                  <a:tcPr marL="0" marR="0" marT="4699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3808066630"/>
                  </a:ext>
                </a:extLst>
              </a:tr>
            </a:tbl>
          </a:graphicData>
        </a:graphic>
      </p:graphicFrame>
      <p:sp>
        <p:nvSpPr>
          <p:cNvPr id="9" name="object 18" descr="Beige rectangle">
            <a:extLst>
              <a:ext uri="{FF2B5EF4-FFF2-40B4-BE49-F238E27FC236}">
                <a16:creationId xmlns:a16="http://schemas.microsoft.com/office/drawing/2014/main" id="{2D844B0B-BA7B-4E53-BCA1-628F65C6A4CA}"/>
              </a:ext>
            </a:extLst>
          </p:cNvPr>
          <p:cNvSpPr/>
          <p:nvPr/>
        </p:nvSpPr>
        <p:spPr>
          <a:xfrm flipV="1">
            <a:off x="942535" y="1697720"/>
            <a:ext cx="3366000" cy="45719"/>
          </a:xfrm>
          <a:custGeom>
            <a:avLst/>
            <a:gdLst/>
            <a:ahLst/>
            <a:cxnLst/>
            <a:rect l="l" t="t" r="r" b="b"/>
            <a:pathLst>
              <a:path w="3218815">
                <a:moveTo>
                  <a:pt x="0" y="0"/>
                </a:moveTo>
                <a:lnTo>
                  <a:pt x="3218395" y="0"/>
                </a:lnTo>
              </a:path>
            </a:pathLst>
          </a:custGeom>
          <a:ln w="54863">
            <a:solidFill>
              <a:schemeClr val="accent1"/>
            </a:solidFill>
          </a:ln>
        </p:spPr>
        <p:txBody>
          <a:bodyPr wrap="square" lIns="0" tIns="0" rIns="0" bIns="0" rtlCol="0"/>
          <a:lstStyle/>
          <a:p>
            <a:endParaRPr lang="en-US" dirty="0"/>
          </a:p>
        </p:txBody>
      </p:sp>
      <p:sp>
        <p:nvSpPr>
          <p:cNvPr id="10" name="Rounded Rectangle 3" descr="Blue rectangle">
            <a:extLst>
              <a:ext uri="{FF2B5EF4-FFF2-40B4-BE49-F238E27FC236}">
                <a16:creationId xmlns:a16="http://schemas.microsoft.com/office/drawing/2014/main" id="{EB77E677-0739-46F4-AE7B-6BA7CDE3BB98}"/>
              </a:ext>
            </a:extLst>
          </p:cNvPr>
          <p:cNvSpPr/>
          <p:nvPr/>
        </p:nvSpPr>
        <p:spPr>
          <a:xfrm>
            <a:off x="3044000" y="3246698"/>
            <a:ext cx="1130836" cy="3276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Rounded Rectangle 15" descr="White rectangle">
            <a:extLst>
              <a:ext uri="{FF2B5EF4-FFF2-40B4-BE49-F238E27FC236}">
                <a16:creationId xmlns:a16="http://schemas.microsoft.com/office/drawing/2014/main" id="{8D7368F4-D8C2-452B-9E7A-BFE03C25A22E}"/>
              </a:ext>
            </a:extLst>
          </p:cNvPr>
          <p:cNvSpPr/>
          <p:nvPr/>
        </p:nvSpPr>
        <p:spPr>
          <a:xfrm>
            <a:off x="4174836" y="3681792"/>
            <a:ext cx="807720" cy="32766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Rounded Rectangle 16" descr="Blue rectangle">
            <a:extLst>
              <a:ext uri="{FF2B5EF4-FFF2-40B4-BE49-F238E27FC236}">
                <a16:creationId xmlns:a16="http://schemas.microsoft.com/office/drawing/2014/main" id="{DDAE81EB-0F97-479A-B63D-B102718BABE3}"/>
              </a:ext>
            </a:extLst>
          </p:cNvPr>
          <p:cNvSpPr/>
          <p:nvPr/>
        </p:nvSpPr>
        <p:spPr>
          <a:xfrm>
            <a:off x="4780365" y="4168963"/>
            <a:ext cx="2882880" cy="3276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Rounded Rectangle 17" descr="White rectangle">
            <a:extLst>
              <a:ext uri="{FF2B5EF4-FFF2-40B4-BE49-F238E27FC236}">
                <a16:creationId xmlns:a16="http://schemas.microsoft.com/office/drawing/2014/main" id="{7846A869-67E3-495C-94B0-430ABC77A13C}"/>
              </a:ext>
            </a:extLst>
          </p:cNvPr>
          <p:cNvSpPr/>
          <p:nvPr/>
        </p:nvSpPr>
        <p:spPr>
          <a:xfrm>
            <a:off x="7663244" y="5586515"/>
            <a:ext cx="1484755" cy="32766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4" name="Rounded Rectangle 18" descr="Blue rectangle">
            <a:extLst>
              <a:ext uri="{FF2B5EF4-FFF2-40B4-BE49-F238E27FC236}">
                <a16:creationId xmlns:a16="http://schemas.microsoft.com/office/drawing/2014/main" id="{95D8F389-A8DF-4E35-ADA8-157AC252A6EC}"/>
              </a:ext>
            </a:extLst>
          </p:cNvPr>
          <p:cNvSpPr/>
          <p:nvPr/>
        </p:nvSpPr>
        <p:spPr>
          <a:xfrm>
            <a:off x="9147999" y="6042390"/>
            <a:ext cx="1267689" cy="3276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Content Placeholder 6">
            <a:extLst>
              <a:ext uri="{FF2B5EF4-FFF2-40B4-BE49-F238E27FC236}">
                <a16:creationId xmlns:a16="http://schemas.microsoft.com/office/drawing/2014/main" id="{DDE79E8D-A65B-4E6D-9417-005E32685C50}"/>
              </a:ext>
            </a:extLst>
          </p:cNvPr>
          <p:cNvSpPr txBox="1">
            <a:spLocks/>
          </p:cNvSpPr>
          <p:nvPr/>
        </p:nvSpPr>
        <p:spPr>
          <a:xfrm>
            <a:off x="3044000" y="2778046"/>
            <a:ext cx="1264535" cy="3406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chemeClr val="accent1"/>
              </a:buClr>
              <a:buNone/>
            </a:pPr>
            <a:r>
              <a:rPr lang="en-US" b="1" i="1" dirty="0">
                <a:solidFill>
                  <a:srgbClr val="FFFFFF"/>
                </a:solidFill>
                <a:cs typeface="Arial"/>
              </a:rPr>
              <a:t>08/10/2019</a:t>
            </a:r>
          </a:p>
        </p:txBody>
      </p:sp>
      <p:sp>
        <p:nvSpPr>
          <p:cNvPr id="16" name="Content Placeholder 6">
            <a:extLst>
              <a:ext uri="{FF2B5EF4-FFF2-40B4-BE49-F238E27FC236}">
                <a16:creationId xmlns:a16="http://schemas.microsoft.com/office/drawing/2014/main" id="{F0AAED1E-419C-4885-9EC0-DB6EDF3BFA8D}"/>
              </a:ext>
            </a:extLst>
          </p:cNvPr>
          <p:cNvSpPr txBox="1">
            <a:spLocks/>
          </p:cNvSpPr>
          <p:nvPr/>
        </p:nvSpPr>
        <p:spPr>
          <a:xfrm>
            <a:off x="4778165" y="2788450"/>
            <a:ext cx="1264534" cy="3406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chemeClr val="accent1"/>
              </a:buClr>
              <a:buNone/>
            </a:pPr>
            <a:r>
              <a:rPr lang="en-US" b="1" i="1" dirty="0">
                <a:solidFill>
                  <a:srgbClr val="FFFFFF"/>
                </a:solidFill>
                <a:cs typeface="Arial"/>
              </a:rPr>
              <a:t>09/10/2019</a:t>
            </a:r>
          </a:p>
        </p:txBody>
      </p:sp>
      <p:sp>
        <p:nvSpPr>
          <p:cNvPr id="17" name="Content Placeholder 6">
            <a:extLst>
              <a:ext uri="{FF2B5EF4-FFF2-40B4-BE49-F238E27FC236}">
                <a16:creationId xmlns:a16="http://schemas.microsoft.com/office/drawing/2014/main" id="{A04A69BD-5A4C-4A4D-982B-D6BA073CE299}"/>
              </a:ext>
            </a:extLst>
          </p:cNvPr>
          <p:cNvSpPr txBox="1">
            <a:spLocks/>
          </p:cNvSpPr>
          <p:nvPr/>
        </p:nvSpPr>
        <p:spPr>
          <a:xfrm>
            <a:off x="7663244" y="2773660"/>
            <a:ext cx="1277556" cy="3406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chemeClr val="accent1"/>
              </a:buClr>
              <a:buNone/>
            </a:pPr>
            <a:r>
              <a:rPr lang="en-US" b="1" i="1" dirty="0">
                <a:solidFill>
                  <a:srgbClr val="FFFFFF"/>
                </a:solidFill>
                <a:cs typeface="Arial"/>
              </a:rPr>
              <a:t>12/13/2019</a:t>
            </a:r>
          </a:p>
        </p:txBody>
      </p:sp>
      <p:sp>
        <p:nvSpPr>
          <p:cNvPr id="18" name="Content Placeholder 6">
            <a:extLst>
              <a:ext uri="{FF2B5EF4-FFF2-40B4-BE49-F238E27FC236}">
                <a16:creationId xmlns:a16="http://schemas.microsoft.com/office/drawing/2014/main" id="{419FFD22-414D-4FE3-8A96-8263DAB27BBE}"/>
              </a:ext>
            </a:extLst>
          </p:cNvPr>
          <p:cNvSpPr txBox="1">
            <a:spLocks/>
          </p:cNvSpPr>
          <p:nvPr/>
        </p:nvSpPr>
        <p:spPr>
          <a:xfrm>
            <a:off x="9148000" y="2778046"/>
            <a:ext cx="1486915" cy="3707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chemeClr val="accent1"/>
              </a:buClr>
              <a:buNone/>
            </a:pPr>
            <a:r>
              <a:rPr lang="en-US" b="1" i="1" dirty="0">
                <a:solidFill>
                  <a:srgbClr val="FFFFFF"/>
                </a:solidFill>
                <a:cs typeface="Arial"/>
              </a:rPr>
              <a:t>12/16/2019</a:t>
            </a:r>
          </a:p>
        </p:txBody>
      </p:sp>
      <p:sp>
        <p:nvSpPr>
          <p:cNvPr id="20" name="Content Placeholder 6">
            <a:extLst>
              <a:ext uri="{FF2B5EF4-FFF2-40B4-BE49-F238E27FC236}">
                <a16:creationId xmlns:a16="http://schemas.microsoft.com/office/drawing/2014/main" id="{9E30348F-A6EE-40D5-A77E-FD18A61DECDB}"/>
              </a:ext>
            </a:extLst>
          </p:cNvPr>
          <p:cNvSpPr txBox="1">
            <a:spLocks/>
          </p:cNvSpPr>
          <p:nvPr/>
        </p:nvSpPr>
        <p:spPr>
          <a:xfrm>
            <a:off x="6237583" y="2773660"/>
            <a:ext cx="1264534" cy="3406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chemeClr val="accent1"/>
              </a:buClr>
              <a:buNone/>
            </a:pPr>
            <a:r>
              <a:rPr lang="en-US" b="1" i="1" dirty="0">
                <a:solidFill>
                  <a:srgbClr val="FFFFFF"/>
                </a:solidFill>
                <a:cs typeface="Arial"/>
              </a:rPr>
              <a:t>11/10/2019</a:t>
            </a:r>
          </a:p>
        </p:txBody>
      </p:sp>
      <p:sp>
        <p:nvSpPr>
          <p:cNvPr id="21" name="Rounded Rectangle 17" descr="White rectangle">
            <a:extLst>
              <a:ext uri="{FF2B5EF4-FFF2-40B4-BE49-F238E27FC236}">
                <a16:creationId xmlns:a16="http://schemas.microsoft.com/office/drawing/2014/main" id="{0CC8ADE9-D029-49BC-B6F3-C9E75B0A6C9E}"/>
              </a:ext>
            </a:extLst>
          </p:cNvPr>
          <p:cNvSpPr/>
          <p:nvPr/>
        </p:nvSpPr>
        <p:spPr>
          <a:xfrm>
            <a:off x="6127472" y="4646898"/>
            <a:ext cx="1535772" cy="32766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2" name="Rounded Rectangle 18" descr="Blue rectangle">
            <a:extLst>
              <a:ext uri="{FF2B5EF4-FFF2-40B4-BE49-F238E27FC236}">
                <a16:creationId xmlns:a16="http://schemas.microsoft.com/office/drawing/2014/main" id="{9ACF56C8-B86B-4F27-A6D0-A7C23714CD3F}"/>
              </a:ext>
            </a:extLst>
          </p:cNvPr>
          <p:cNvSpPr/>
          <p:nvPr/>
        </p:nvSpPr>
        <p:spPr>
          <a:xfrm>
            <a:off x="6723454" y="5094704"/>
            <a:ext cx="1267689" cy="3276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364470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4379-12DC-488A-96E2-264D244A381B}"/>
              </a:ext>
            </a:extLst>
          </p:cNvPr>
          <p:cNvSpPr>
            <a:spLocks noGrp="1"/>
          </p:cNvSpPr>
          <p:nvPr>
            <p:ph type="title"/>
          </p:nvPr>
        </p:nvSpPr>
        <p:spPr>
          <a:xfrm>
            <a:off x="794587" y="438224"/>
            <a:ext cx="3932237" cy="1302111"/>
          </a:xfrm>
        </p:spPr>
        <p:txBody>
          <a:bodyPr/>
          <a:lstStyle/>
          <a:p>
            <a:r>
              <a:rPr lang="en-US" dirty="0"/>
              <a:t>Marketing Evaluation Criteria</a:t>
            </a:r>
          </a:p>
        </p:txBody>
      </p:sp>
      <p:sp>
        <p:nvSpPr>
          <p:cNvPr id="3" name="Text Placeholder 2">
            <a:extLst>
              <a:ext uri="{FF2B5EF4-FFF2-40B4-BE49-F238E27FC236}">
                <a16:creationId xmlns:a16="http://schemas.microsoft.com/office/drawing/2014/main" id="{18397F9A-0355-4091-BDD7-5C578348C1FB}"/>
              </a:ext>
            </a:extLst>
          </p:cNvPr>
          <p:cNvSpPr>
            <a:spLocks noGrp="1"/>
          </p:cNvSpPr>
          <p:nvPr>
            <p:ph type="body" sz="half" idx="2"/>
          </p:nvPr>
        </p:nvSpPr>
        <p:spPr>
          <a:xfrm>
            <a:off x="6557818" y="816645"/>
            <a:ext cx="5013669" cy="6315074"/>
          </a:xfrm>
        </p:spPr>
        <p:txBody>
          <a:bodyPr>
            <a:normAutofit/>
          </a:bodyPr>
          <a:lstStyle/>
          <a:p>
            <a:r>
              <a:rPr lang="en-US" sz="2400" dirty="0"/>
              <a:t>Angels of the Wind Arena will evaluate and measure marketing success by the following criteria</a:t>
            </a:r>
            <a:r>
              <a:rPr lang="en-US" sz="2400" b="1" dirty="0"/>
              <a:t>:</a:t>
            </a:r>
            <a:br>
              <a:rPr lang="en-US" sz="2400" b="1" dirty="0"/>
            </a:br>
            <a:endParaRPr lang="en-US" sz="2400" b="1" dirty="0"/>
          </a:p>
          <a:p>
            <a:pPr marL="285750" lvl="0" indent="-285750">
              <a:buFont typeface="Arial" panose="020B0604020202020204" pitchFamily="34" charset="0"/>
              <a:buChar char="•"/>
            </a:pPr>
            <a:r>
              <a:rPr lang="en-US" sz="2000" dirty="0"/>
              <a:t>Number of tickets sold</a:t>
            </a:r>
          </a:p>
          <a:p>
            <a:pPr marL="285750" lvl="0" indent="-285750">
              <a:buFont typeface="Arial" panose="020B0604020202020204" pitchFamily="34" charset="0"/>
              <a:buChar char="•"/>
            </a:pPr>
            <a:r>
              <a:rPr lang="en-US" sz="2000" dirty="0"/>
              <a:t>Media coverage</a:t>
            </a:r>
          </a:p>
          <a:p>
            <a:pPr marL="285750" lvl="0" indent="-285750">
              <a:buFont typeface="Arial" panose="020B0604020202020204" pitchFamily="34" charset="0"/>
              <a:buChar char="•"/>
            </a:pPr>
            <a:r>
              <a:rPr lang="en-US" sz="2000" dirty="0"/>
              <a:t>Amount of social media engagement</a:t>
            </a:r>
          </a:p>
          <a:p>
            <a:pPr marL="285750" lvl="0" indent="-285750">
              <a:buFont typeface="Arial" panose="020B0604020202020204" pitchFamily="34" charset="0"/>
              <a:buChar char="•"/>
            </a:pPr>
            <a:r>
              <a:rPr lang="en-US" sz="2000" dirty="0"/>
              <a:t>Audience data, especially the size and satisfaction of the audience (from surveys)</a:t>
            </a:r>
          </a:p>
          <a:p>
            <a:pPr marL="285750" lvl="0" indent="-285750">
              <a:buFont typeface="Arial" panose="020B0604020202020204" pitchFamily="34" charset="0"/>
              <a:buChar char="•"/>
            </a:pPr>
            <a:r>
              <a:rPr lang="en-US" sz="2000" dirty="0"/>
              <a:t>Amount of tickets sold with discount codes versus without</a:t>
            </a:r>
          </a:p>
          <a:p>
            <a:pPr marL="285750" lvl="0" indent="-285750">
              <a:buFont typeface="Arial" panose="020B0604020202020204" pitchFamily="34" charset="0"/>
              <a:buChar char="•"/>
            </a:pPr>
            <a:r>
              <a:rPr lang="en-US" sz="2000" dirty="0"/>
              <a:t>Data collected from each marketing partner</a:t>
            </a:r>
          </a:p>
          <a:p>
            <a:pPr marL="285750" lvl="0" indent="-285750">
              <a:buFont typeface="Arial" panose="020B0604020202020204" pitchFamily="34" charset="0"/>
              <a:buChar char="•"/>
            </a:pPr>
            <a:r>
              <a:rPr lang="en-US" sz="2000" dirty="0"/>
              <a:t>Amount of engagement with schools and the promotions run at each school</a:t>
            </a:r>
          </a:p>
          <a:p>
            <a:pPr>
              <a:lnSpc>
                <a:spcPct val="110000"/>
              </a:lnSpc>
              <a:spcBef>
                <a:spcPts val="400"/>
              </a:spcBef>
            </a:pPr>
            <a:endParaRPr lang="en-US" sz="1900" b="1" i="1" dirty="0"/>
          </a:p>
          <a:p>
            <a:pPr>
              <a:lnSpc>
                <a:spcPct val="110000"/>
              </a:lnSpc>
              <a:spcBef>
                <a:spcPts val="400"/>
              </a:spcBef>
            </a:pPr>
            <a:endParaRPr lang="en-US" sz="1500" dirty="0"/>
          </a:p>
        </p:txBody>
      </p:sp>
      <p:sp>
        <p:nvSpPr>
          <p:cNvPr id="4" name="Slide Number Placeholder 3">
            <a:extLst>
              <a:ext uri="{FF2B5EF4-FFF2-40B4-BE49-F238E27FC236}">
                <a16:creationId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14</a:t>
            </a:fld>
            <a:endParaRPr lang="en-US" dirty="0"/>
          </a:p>
        </p:txBody>
      </p:sp>
      <p:pic>
        <p:nvPicPr>
          <p:cNvPr id="13316" name="Picture 4">
            <a:extLst>
              <a:ext uri="{FF2B5EF4-FFF2-40B4-BE49-F238E27FC236}">
                <a16:creationId xmlns:a16="http://schemas.microsoft.com/office/drawing/2014/main" id="{0E4F8E85-A952-49CF-82CF-44D937F0C28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5220" b="152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4" descr="Check icon">
            <a:extLst>
              <a:ext uri="{FF2B5EF4-FFF2-40B4-BE49-F238E27FC236}">
                <a16:creationId xmlns:a16="http://schemas.microsoft.com/office/drawing/2014/main" id="{380A2BFD-1794-4338-8BAC-66A30B88D033}"/>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a:xfrm>
            <a:off x="5935638" y="726932"/>
            <a:ext cx="576000" cy="576000"/>
          </a:xfrm>
        </p:spPr>
      </p:pic>
      <p:sp>
        <p:nvSpPr>
          <p:cNvPr id="14" name="object 13" descr="Beige rectangle">
            <a:extLst>
              <a:ext uri="{FF2B5EF4-FFF2-40B4-BE49-F238E27FC236}">
                <a16:creationId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77159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1" y="1341439"/>
            <a:ext cx="6348413" cy="4140200"/>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100"/>
              </a:spcBef>
              <a:buFont typeface="Arial" panose="020B0604020202020204" pitchFamily="34" charset="0"/>
              <a:buNone/>
            </a:pPr>
            <a:r>
              <a:rPr lang="en-US" sz="2500" b="1" i="1" spc="60" dirty="0">
                <a:solidFill>
                  <a:schemeClr val="bg2">
                    <a:lumMod val="20000"/>
                    <a:lumOff val="80000"/>
                    <a:alpha val="75000"/>
                  </a:schemeClr>
                </a:solidFill>
                <a:cs typeface="Arial"/>
              </a:rPr>
              <a:t>Larissa Long	</a:t>
            </a:r>
            <a:endParaRPr lang="en-US" sz="2500" b="1" i="1" dirty="0">
              <a:solidFill>
                <a:schemeClr val="bg2">
                  <a:lumMod val="20000"/>
                  <a:lumOff val="80000"/>
                  <a:alpha val="75000"/>
                </a:schemeClr>
              </a:solidFill>
              <a:cs typeface="Arial"/>
            </a:endParaRPr>
          </a:p>
          <a:p>
            <a:pPr marL="0" marR="5080" indent="0">
              <a:buFont typeface="Arial" panose="020B0604020202020204" pitchFamily="34" charset="0"/>
              <a:buNone/>
            </a:pPr>
            <a:r>
              <a:rPr lang="en-US" sz="2500" b="1" i="1" spc="45" dirty="0">
                <a:solidFill>
                  <a:schemeClr val="bg2">
                    <a:lumMod val="20000"/>
                    <a:lumOff val="80000"/>
                    <a:alpha val="75000"/>
                  </a:schemeClr>
                </a:solidFill>
                <a:cs typeface="Arial"/>
              </a:rPr>
              <a:t>253.266.0009</a:t>
            </a:r>
          </a:p>
          <a:p>
            <a:pPr marL="0" marR="5080" indent="0">
              <a:buFont typeface="Arial" panose="020B0604020202020204" pitchFamily="34" charset="0"/>
              <a:buNone/>
            </a:pPr>
            <a:r>
              <a:rPr lang="en-US" sz="2500" b="1" i="1" spc="70" dirty="0">
                <a:solidFill>
                  <a:schemeClr val="bg2">
                    <a:lumMod val="20000"/>
                    <a:lumOff val="80000"/>
                    <a:alpha val="75000"/>
                  </a:schemeClr>
                </a:solidFill>
                <a:cs typeface="Arial"/>
              </a:rPr>
              <a:t>larissalong78@yahoo.com</a:t>
            </a:r>
          </a:p>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pic>
        <p:nvPicPr>
          <p:cNvPr id="8" name="Graphic 7" descr="Person icon">
            <a:extLst>
              <a:ext uri="{FF2B5EF4-FFF2-40B4-BE49-F238E27FC236}">
                <a16:creationId xmlns:a16="http://schemas.microsoft.com/office/drawing/2014/main" id="{AC7339AD-1A2B-4702-8C29-5CFB6D1BB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237" y="3470503"/>
            <a:ext cx="342900" cy="352425"/>
          </a:xfrm>
          <a:prstGeom prst="rect">
            <a:avLst/>
          </a:prstGeom>
        </p:spPr>
      </p:pic>
      <p:pic>
        <p:nvPicPr>
          <p:cNvPr id="9" name="Graphic 8" descr="Mail icon">
            <a:extLst>
              <a:ext uri="{FF2B5EF4-FFF2-40B4-BE49-F238E27FC236}">
                <a16:creationId xmlns:a16="http://schemas.microsoft.com/office/drawing/2014/main" id="{DE19364B-D5B6-43E8-B6E4-DC0094FA3C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203" y="4446550"/>
            <a:ext cx="342900" cy="342900"/>
          </a:xfrm>
          <a:prstGeom prst="rect">
            <a:avLst/>
          </a:prstGeom>
        </p:spPr>
      </p:pic>
      <p:pic>
        <p:nvPicPr>
          <p:cNvPr id="10" name="Graphic 9" descr="Phone icon">
            <a:extLst>
              <a:ext uri="{FF2B5EF4-FFF2-40B4-BE49-F238E27FC236}">
                <a16:creationId xmlns:a16="http://schemas.microsoft.com/office/drawing/2014/main" id="{7821267F-71E4-4DA4-8BC7-EB09162207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203" y="3962734"/>
            <a:ext cx="342900" cy="342900"/>
          </a:xfrm>
          <a:prstGeom prst="rect">
            <a:avLst/>
          </a:prstGeom>
        </p:spPr>
      </p:pic>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a:xfrm>
            <a:off x="838200" y="1701559"/>
            <a:ext cx="4859215" cy="1325563"/>
          </a:xfrm>
        </p:spPr>
        <p:txBody>
          <a:bodyPr>
            <a:normAutofit/>
          </a:bodyPr>
          <a:lstStyle/>
          <a:p>
            <a:r>
              <a:rPr lang="en-US" sz="5000" dirty="0">
                <a:solidFill>
                  <a:schemeClr val="bg1"/>
                </a:solidFill>
              </a:rPr>
              <a:t>THANK YOU!</a:t>
            </a:r>
            <a:endParaRPr lang="en-US" sz="5000" dirty="0"/>
          </a:p>
        </p:txBody>
      </p:sp>
      <p:pic>
        <p:nvPicPr>
          <p:cNvPr id="9218" name="Picture 2">
            <a:extLst>
              <a:ext uri="{FF2B5EF4-FFF2-40B4-BE49-F238E27FC236}">
                <a16:creationId xmlns:a16="http://schemas.microsoft.com/office/drawing/2014/main" id="{6C5106E1-E5BA-467C-AA77-1C46709731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9925" y="4057750"/>
            <a:ext cx="5905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10;&#10;Description automatically generated">
            <a:extLst>
              <a:ext uri="{FF2B5EF4-FFF2-40B4-BE49-F238E27FC236}">
                <a16:creationId xmlns:a16="http://schemas.microsoft.com/office/drawing/2014/main" id="{55405E8E-74C7-4AA4-A9B6-1D37CEBA45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5058" y="-18954"/>
            <a:ext cx="7620000" cy="5238750"/>
          </a:xfrm>
          <a:prstGeom prst="rect">
            <a:avLst/>
          </a:prstGeom>
        </p:spPr>
      </p:pic>
    </p:spTree>
    <p:extLst>
      <p:ext uri="{BB962C8B-B14F-4D97-AF65-F5344CB8AC3E}">
        <p14:creationId xmlns:p14="http://schemas.microsoft.com/office/powerpoint/2010/main" val="148695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arge white building&#10;&#10;Description automatically generated">
            <a:extLst>
              <a:ext uri="{FF2B5EF4-FFF2-40B4-BE49-F238E27FC236}">
                <a16:creationId xmlns:a16="http://schemas.microsoft.com/office/drawing/2014/main" id="{B31F5336-89B6-4946-8AF3-E5774FD9A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142" y="0"/>
            <a:ext cx="16337832" cy="6841467"/>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a:xfrm>
            <a:off x="6188242" y="1875809"/>
            <a:ext cx="5165558" cy="833856"/>
          </a:xfrm>
        </p:spPr>
        <p:txBody>
          <a:bodyPr/>
          <a:lstStyle/>
          <a:p>
            <a:r>
              <a:rPr lang="en-US" dirty="0">
                <a:solidFill>
                  <a:schemeClr val="bg1"/>
                </a:solidFill>
              </a:rPr>
              <a:t>Objectives</a:t>
            </a:r>
            <a:endParaRPr lang="en-US" dirty="0">
              <a:latin typeface="Gill Sans MT" panose="020B0502020104020203" pitchFamily="34" charset="0"/>
            </a:endParaRPr>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a:xfrm>
            <a:off x="6240114" y="2625979"/>
            <a:ext cx="2988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a:xfrm>
            <a:off x="6172200" y="2958987"/>
            <a:ext cx="5181600" cy="16033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Create local grassroots marketing initiatives</a:t>
            </a:r>
            <a:br>
              <a:rPr lang="en-US" sz="2000" b="1" dirty="0"/>
            </a:br>
            <a:endParaRPr lang="en-US" sz="2000" dirty="0"/>
          </a:p>
          <a:p>
            <a:pPr lvl="0">
              <a:spcBef>
                <a:spcPts val="0"/>
              </a:spcBef>
            </a:pPr>
            <a:r>
              <a:rPr lang="en-US" sz="2000" b="1" dirty="0"/>
              <a:t>Provide ideas for engaging contests and promotions on social media</a:t>
            </a:r>
            <a:br>
              <a:rPr lang="en-US" sz="2000" b="1" dirty="0"/>
            </a:br>
            <a:endParaRPr lang="en-US" sz="2000" dirty="0"/>
          </a:p>
          <a:p>
            <a:pPr lvl="0">
              <a:spcBef>
                <a:spcPts val="0"/>
              </a:spcBef>
            </a:pPr>
            <a:r>
              <a:rPr lang="en-US" sz="2000" b="1" dirty="0"/>
              <a:t>Suggested strategy for marketing early-afternoon matinee performance</a:t>
            </a:r>
            <a:endParaRPr lang="en-US" sz="2000" dirty="0"/>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6" name="object 3" descr="People with documents">
            <a:extLst>
              <a:ext uri="{FF2B5EF4-FFF2-40B4-BE49-F238E27FC236}">
                <a16:creationId xmlns:a16="http://schemas.microsoft.com/office/drawing/2014/main" id="{84FCECAF-85B9-46A8-B0F4-527C93D5AB23}"/>
              </a:ext>
            </a:extLst>
          </p:cNvPr>
          <p:cNvSpPr/>
          <p:nvPr/>
        </p:nvSpPr>
        <p:spPr>
          <a:xfrm>
            <a:off x="-1" y="-19028"/>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1FFC74AA-C3E3-47F1-B0DE-6B06CB54D11F}"/>
              </a:ext>
            </a:extLst>
          </p:cNvPr>
          <p:cNvSpPr>
            <a:spLocks noGrp="1"/>
          </p:cNvSpPr>
          <p:nvPr>
            <p:ph type="title"/>
          </p:nvPr>
        </p:nvSpPr>
        <p:spPr>
          <a:xfrm>
            <a:off x="836612" y="-7139"/>
            <a:ext cx="10515600" cy="1325563"/>
          </a:xfrm>
        </p:spPr>
        <p:txBody>
          <a:bodyPr/>
          <a:lstStyle/>
          <a:p>
            <a:r>
              <a:rPr lang="en-US" b="1" dirty="0">
                <a:solidFill>
                  <a:schemeClr val="bg1"/>
                </a:solidFill>
              </a:rPr>
              <a:t>Customer Profile </a:t>
            </a:r>
          </a:p>
        </p:txBody>
      </p:sp>
      <p:sp>
        <p:nvSpPr>
          <p:cNvPr id="4" name="Text Placeholder 3">
            <a:extLst>
              <a:ext uri="{FF2B5EF4-FFF2-40B4-BE49-F238E27FC236}">
                <a16:creationId xmlns:a16="http://schemas.microsoft.com/office/drawing/2014/main" id="{A99CF3BF-BE19-4915-8C4B-CEDBFA041321}"/>
              </a:ext>
            </a:extLst>
          </p:cNvPr>
          <p:cNvSpPr>
            <a:spLocks noGrp="1"/>
          </p:cNvSpPr>
          <p:nvPr>
            <p:ph type="body" idx="1"/>
          </p:nvPr>
        </p:nvSpPr>
        <p:spPr>
          <a:xfrm>
            <a:off x="767965" y="1145535"/>
            <a:ext cx="4820038" cy="823912"/>
          </a:xfrm>
        </p:spPr>
        <p:txBody>
          <a:bodyPr>
            <a:normAutofit/>
          </a:bodyPr>
          <a:lstStyle/>
          <a:p>
            <a:pPr algn="ctr"/>
            <a:r>
              <a:rPr lang="en-US" sz="3600" dirty="0">
                <a:solidFill>
                  <a:schemeClr val="bg1"/>
                </a:solidFill>
              </a:rPr>
              <a:t>Children</a:t>
            </a:r>
          </a:p>
        </p:txBody>
      </p:sp>
      <p:sp>
        <p:nvSpPr>
          <p:cNvPr id="5" name="Content Placeholder 4">
            <a:extLst>
              <a:ext uri="{FF2B5EF4-FFF2-40B4-BE49-F238E27FC236}">
                <a16:creationId xmlns:a16="http://schemas.microsoft.com/office/drawing/2014/main" id="{36C6B995-74F3-4D4D-99FE-EC7510ECAA9A}"/>
              </a:ext>
            </a:extLst>
          </p:cNvPr>
          <p:cNvSpPr>
            <a:spLocks noGrp="1"/>
          </p:cNvSpPr>
          <p:nvPr>
            <p:ph sz="half" idx="2"/>
          </p:nvPr>
        </p:nvSpPr>
        <p:spPr>
          <a:xfrm>
            <a:off x="818140" y="1887068"/>
            <a:ext cx="5157787" cy="3684588"/>
          </a:xfrm>
        </p:spPr>
        <p:txBody>
          <a:bodyPr>
            <a:normAutofit/>
          </a:bodyPr>
          <a:lstStyle/>
          <a:p>
            <a:pPr marL="0" indent="0">
              <a:buNone/>
            </a:pPr>
            <a:r>
              <a:rPr lang="en-US" dirty="0">
                <a:solidFill>
                  <a:schemeClr val="bg1"/>
                </a:solidFill>
              </a:rPr>
              <a:t>Preschool aged children ages 3-6</a:t>
            </a:r>
          </a:p>
        </p:txBody>
      </p:sp>
      <p:sp>
        <p:nvSpPr>
          <p:cNvPr id="6" name="Text Placeholder 5">
            <a:extLst>
              <a:ext uri="{FF2B5EF4-FFF2-40B4-BE49-F238E27FC236}">
                <a16:creationId xmlns:a16="http://schemas.microsoft.com/office/drawing/2014/main" id="{07557C2D-C511-4253-8CCC-815176BBB028}"/>
              </a:ext>
            </a:extLst>
          </p:cNvPr>
          <p:cNvSpPr>
            <a:spLocks noGrp="1"/>
          </p:cNvSpPr>
          <p:nvPr>
            <p:ph type="body" sz="quarter" idx="3"/>
          </p:nvPr>
        </p:nvSpPr>
        <p:spPr>
          <a:xfrm>
            <a:off x="6732040" y="1116989"/>
            <a:ext cx="4313382" cy="823912"/>
          </a:xfrm>
        </p:spPr>
        <p:txBody>
          <a:bodyPr>
            <a:normAutofit/>
          </a:bodyPr>
          <a:lstStyle/>
          <a:p>
            <a:pPr algn="ctr"/>
            <a:r>
              <a:rPr lang="en-US" sz="3600" dirty="0">
                <a:solidFill>
                  <a:schemeClr val="bg1"/>
                </a:solidFill>
              </a:rPr>
              <a:t>Parents</a:t>
            </a:r>
          </a:p>
        </p:txBody>
      </p:sp>
      <p:sp>
        <p:nvSpPr>
          <p:cNvPr id="7" name="Content Placeholder 6">
            <a:extLst>
              <a:ext uri="{FF2B5EF4-FFF2-40B4-BE49-F238E27FC236}">
                <a16:creationId xmlns:a16="http://schemas.microsoft.com/office/drawing/2014/main" id="{65575C28-4E73-49B1-94DD-EEF9A744337B}"/>
              </a:ext>
            </a:extLst>
          </p:cNvPr>
          <p:cNvSpPr>
            <a:spLocks noGrp="1"/>
          </p:cNvSpPr>
          <p:nvPr>
            <p:ph sz="quarter" idx="4"/>
          </p:nvPr>
        </p:nvSpPr>
        <p:spPr>
          <a:xfrm>
            <a:off x="6623573" y="1887068"/>
            <a:ext cx="5183188" cy="3684588"/>
          </a:xfrm>
        </p:spPr>
        <p:txBody>
          <a:bodyPr>
            <a:normAutofit/>
          </a:bodyPr>
          <a:lstStyle/>
          <a:p>
            <a:pPr marL="0" indent="0">
              <a:buNone/>
            </a:pPr>
            <a:r>
              <a:rPr lang="en-US" dirty="0">
                <a:solidFill>
                  <a:schemeClr val="bg1"/>
                </a:solidFill>
              </a:rPr>
              <a:t>Parents with a focus on moms</a:t>
            </a:r>
          </a:p>
        </p:txBody>
      </p:sp>
      <p:pic>
        <p:nvPicPr>
          <p:cNvPr id="11" name="Picture 10" descr="A picture containing person, child, indoor, boy&#10;&#10;Description automatically generated">
            <a:extLst>
              <a:ext uri="{FF2B5EF4-FFF2-40B4-BE49-F238E27FC236}">
                <a16:creationId xmlns:a16="http://schemas.microsoft.com/office/drawing/2014/main" id="{505CBB49-DD5C-4DF2-AD81-67CF0D8BD9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11668" y="2449018"/>
            <a:ext cx="2495687" cy="1959963"/>
          </a:xfrm>
          <a:prstGeom prst="rect">
            <a:avLst/>
          </a:prstGeom>
        </p:spPr>
      </p:pic>
      <p:pic>
        <p:nvPicPr>
          <p:cNvPr id="1030" name="Picture 6">
            <a:extLst>
              <a:ext uri="{FF2B5EF4-FFF2-40B4-BE49-F238E27FC236}">
                <a16:creationId xmlns:a16="http://schemas.microsoft.com/office/drawing/2014/main" id="{F59F6A55-95BF-47BC-96E8-B48876318A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617"/>
          <a:stretch/>
        </p:blipFill>
        <p:spPr bwMode="auto">
          <a:xfrm>
            <a:off x="7613393" y="2449018"/>
            <a:ext cx="2624564" cy="1959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ontent Placeholder 5">
            <a:extLst>
              <a:ext uri="{FF2B5EF4-FFF2-40B4-BE49-F238E27FC236}">
                <a16:creationId xmlns:a16="http://schemas.microsoft.com/office/drawing/2014/main" id="{CCB05054-8442-45C0-A188-57DE38149CBA}"/>
              </a:ext>
            </a:extLst>
          </p:cNvPr>
          <p:cNvGraphicFramePr>
            <a:graphicFrameLocks/>
          </p:cNvGraphicFramePr>
          <p:nvPr>
            <p:extLst>
              <p:ext uri="{D42A27DB-BD31-4B8C-83A1-F6EECF244321}">
                <p14:modId xmlns:p14="http://schemas.microsoft.com/office/powerpoint/2010/main" val="4014702406"/>
              </p:ext>
            </p:extLst>
          </p:nvPr>
        </p:nvGraphicFramePr>
        <p:xfrm>
          <a:off x="1688658" y="4774152"/>
          <a:ext cx="8775198" cy="1846425"/>
        </p:xfrm>
        <a:graphic>
          <a:graphicData uri="http://schemas.openxmlformats.org/drawingml/2006/table">
            <a:tbl>
              <a:tblPr firstRow="1" bandRow="1">
                <a:tableStyleId>{7DF18680-E054-41AD-8BC1-D1AEF772440D}</a:tableStyleId>
              </a:tblPr>
              <a:tblGrid>
                <a:gridCol w="2326390">
                  <a:extLst>
                    <a:ext uri="{9D8B030D-6E8A-4147-A177-3AD203B41FA5}">
                      <a16:colId xmlns:a16="http://schemas.microsoft.com/office/drawing/2014/main" val="413496124"/>
                    </a:ext>
                  </a:extLst>
                </a:gridCol>
                <a:gridCol w="2228388">
                  <a:extLst>
                    <a:ext uri="{9D8B030D-6E8A-4147-A177-3AD203B41FA5}">
                      <a16:colId xmlns:a16="http://schemas.microsoft.com/office/drawing/2014/main" val="1609701450"/>
                    </a:ext>
                  </a:extLst>
                </a:gridCol>
                <a:gridCol w="1006060">
                  <a:extLst>
                    <a:ext uri="{9D8B030D-6E8A-4147-A177-3AD203B41FA5}">
                      <a16:colId xmlns:a16="http://schemas.microsoft.com/office/drawing/2014/main" val="3998250674"/>
                    </a:ext>
                  </a:extLst>
                </a:gridCol>
                <a:gridCol w="1607180">
                  <a:extLst>
                    <a:ext uri="{9D8B030D-6E8A-4147-A177-3AD203B41FA5}">
                      <a16:colId xmlns:a16="http://schemas.microsoft.com/office/drawing/2014/main" val="3885689842"/>
                    </a:ext>
                  </a:extLst>
                </a:gridCol>
                <a:gridCol w="1607180">
                  <a:extLst>
                    <a:ext uri="{9D8B030D-6E8A-4147-A177-3AD203B41FA5}">
                      <a16:colId xmlns:a16="http://schemas.microsoft.com/office/drawing/2014/main" val="2581020686"/>
                    </a:ext>
                  </a:extLst>
                </a:gridCol>
              </a:tblGrid>
              <a:tr h="277878">
                <a:tc>
                  <a:txBody>
                    <a:bodyPr/>
                    <a:lstStyle/>
                    <a:p>
                      <a:pPr marL="216000" algn="l">
                        <a:lnSpc>
                          <a:spcPct val="100000"/>
                        </a:lnSpc>
                        <a:spcBef>
                          <a:spcPts val="785"/>
                        </a:spcBef>
                      </a:pPr>
                      <a:r>
                        <a:rPr lang="en-US" sz="1400" spc="-5" dirty="0"/>
                        <a:t>County</a:t>
                      </a:r>
                      <a:endParaRPr sz="1400" dirty="0">
                        <a:solidFill>
                          <a:schemeClr val="bg2">
                            <a:lumMod val="20000"/>
                            <a:lumOff val="80000"/>
                          </a:schemeClr>
                        </a:solidFill>
                        <a:latin typeface="Arial"/>
                        <a:cs typeface="Arial"/>
                      </a:endParaRPr>
                    </a:p>
                  </a:txBody>
                  <a:tcPr marL="0" marR="0" marT="0" marB="0" anchor="ctr"/>
                </a:tc>
                <a:tc>
                  <a:txBody>
                    <a:bodyPr/>
                    <a:lstStyle/>
                    <a:p>
                      <a:pPr marL="216000" algn="l">
                        <a:lnSpc>
                          <a:spcPct val="100000"/>
                        </a:lnSpc>
                        <a:spcBef>
                          <a:spcPts val="785"/>
                        </a:spcBef>
                      </a:pPr>
                      <a:r>
                        <a:rPr lang="en-US" sz="1400" kern="1200" spc="-5" dirty="0"/>
                        <a:t>Median Household Income</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0"/>
                        </a:spcBef>
                      </a:pPr>
                      <a:r>
                        <a:rPr lang="en-US" sz="1400" kern="1200" spc="-5" dirty="0"/>
                        <a:t>College</a:t>
                      </a:r>
                    </a:p>
                    <a:p>
                      <a:pPr marL="216000" algn="l">
                        <a:lnSpc>
                          <a:spcPct val="100000"/>
                        </a:lnSpc>
                        <a:spcBef>
                          <a:spcPts val="0"/>
                        </a:spcBef>
                      </a:pPr>
                      <a:r>
                        <a:rPr lang="en-US" sz="1400" kern="1200" spc="-5" dirty="0"/>
                        <a:t>Educated</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a:t>Persons per Household</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a:t>Percent Female</a:t>
                      </a:r>
                      <a:endParaRPr sz="1400" b="1" kern="1200" spc="-5" dirty="0">
                        <a:solidFill>
                          <a:schemeClr val="bg2">
                            <a:lumMod val="20000"/>
                            <a:lumOff val="80000"/>
                          </a:schemeClr>
                        </a:solidFill>
                        <a:latin typeface="Arial"/>
                        <a:ea typeface="+mn-ea"/>
                        <a:cs typeface="Arial"/>
                      </a:endParaRPr>
                    </a:p>
                  </a:txBody>
                  <a:tcPr marL="0" marR="0" marT="0" marB="0" anchor="ctr"/>
                </a:tc>
                <a:extLst>
                  <a:ext uri="{0D108BD9-81ED-4DB2-BD59-A6C34878D82A}">
                    <a16:rowId xmlns:a16="http://schemas.microsoft.com/office/drawing/2014/main" val="3913940839"/>
                  </a:ext>
                </a:extLst>
              </a:tr>
              <a:tr h="361705">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a:solidFill>
                            <a:schemeClr val="tx1"/>
                          </a:solidFill>
                        </a:rPr>
                        <a:t>Snohomish</a:t>
                      </a:r>
                      <a:endParaRPr lang="en-US" sz="1200" b="0" kern="1200" spc="-5" dirty="0">
                        <a:solidFill>
                          <a:schemeClr val="tx1"/>
                        </a:solidFill>
                        <a:latin typeface="+mn-lt"/>
                        <a:ea typeface="+mn-ea"/>
                        <a:cs typeface="Arial"/>
                      </a:endParaRPr>
                    </a:p>
                  </a:txBody>
                  <a:tcPr marL="0" marR="45538" anchor="ctr"/>
                </a:tc>
                <a:tc>
                  <a:txBody>
                    <a:bodyPr/>
                    <a:lstStyle/>
                    <a:p>
                      <a:pPr algn="r"/>
                      <a:r>
                        <a:rPr lang="en-US" sz="1200" dirty="0">
                          <a:solidFill>
                            <a:schemeClr val="tx1"/>
                          </a:solidFill>
                        </a:rPr>
                        <a:t>$78,020</a:t>
                      </a:r>
                    </a:p>
                  </a:txBody>
                  <a:tcPr marL="0" marR="45538" anchor="ctr"/>
                </a:tc>
                <a:tc>
                  <a:txBody>
                    <a:bodyPr/>
                    <a:lstStyle/>
                    <a:p>
                      <a:pPr algn="r"/>
                      <a:r>
                        <a:rPr lang="en-US" sz="1200" dirty="0">
                          <a:solidFill>
                            <a:schemeClr val="tx1"/>
                          </a:solidFill>
                        </a:rPr>
                        <a:t>31.3%</a:t>
                      </a:r>
                    </a:p>
                  </a:txBody>
                  <a:tcPr marL="0" marR="45538" anchor="ctr"/>
                </a:tc>
                <a:tc>
                  <a:txBody>
                    <a:bodyPr/>
                    <a:lstStyle/>
                    <a:p>
                      <a:pPr algn="r"/>
                      <a:r>
                        <a:rPr lang="en-US" sz="1200" dirty="0">
                          <a:solidFill>
                            <a:schemeClr val="tx1"/>
                          </a:solidFill>
                        </a:rPr>
                        <a:t>2.68</a:t>
                      </a:r>
                    </a:p>
                  </a:txBody>
                  <a:tcPr marL="0" marR="45538" anchor="ctr"/>
                </a:tc>
                <a:tc>
                  <a:txBody>
                    <a:bodyPr/>
                    <a:lstStyle/>
                    <a:p>
                      <a:pPr algn="r"/>
                      <a:r>
                        <a:rPr lang="en-US" sz="1200" dirty="0">
                          <a:solidFill>
                            <a:schemeClr val="tx1"/>
                          </a:solidFill>
                        </a:rPr>
                        <a:t>49.8%</a:t>
                      </a:r>
                    </a:p>
                  </a:txBody>
                  <a:tcPr marL="0" marR="45538" anchor="ctr"/>
                </a:tc>
                <a:extLst>
                  <a:ext uri="{0D108BD9-81ED-4DB2-BD59-A6C34878D82A}">
                    <a16:rowId xmlns:a16="http://schemas.microsoft.com/office/drawing/2014/main" val="549552476"/>
                  </a:ext>
                </a:extLst>
              </a:tr>
              <a:tr h="366618">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a:solidFill>
                            <a:schemeClr val="tx1"/>
                          </a:solidFill>
                        </a:rPr>
                        <a:t>Island</a:t>
                      </a:r>
                      <a:endParaRPr lang="en-US" sz="1200" b="0" kern="1200" spc="-5" dirty="0">
                        <a:solidFill>
                          <a:schemeClr val="tx1"/>
                        </a:solidFill>
                        <a:latin typeface="+mn-lt"/>
                        <a:ea typeface="+mn-ea"/>
                        <a:cs typeface="Arial"/>
                      </a:endParaRPr>
                    </a:p>
                  </a:txBody>
                  <a:tcPr marL="0" marR="45538" anchor="ctr"/>
                </a:tc>
                <a:tc>
                  <a:txBody>
                    <a:bodyPr/>
                    <a:lstStyle/>
                    <a:p>
                      <a:pPr marL="227965" algn="r" defTabSz="914400" rtl="0" eaLnBrk="1" latinLnBrk="0" hangingPunct="1">
                        <a:lnSpc>
                          <a:spcPct val="100000"/>
                        </a:lnSpc>
                        <a:spcBef>
                          <a:spcPts val="340"/>
                        </a:spcBef>
                      </a:pPr>
                      <a:r>
                        <a:rPr lang="en-US" sz="1200" kern="1200" spc="-5" dirty="0">
                          <a:solidFill>
                            <a:schemeClr val="tx1"/>
                          </a:solidFill>
                        </a:rPr>
                        <a:t>$61,516</a:t>
                      </a:r>
                      <a:endParaRPr lang="en-US" sz="1200" b="0" kern="1200" spc="-5" dirty="0">
                        <a:solidFill>
                          <a:schemeClr val="tx1"/>
                        </a:solidFill>
                        <a:latin typeface="+mn-lt"/>
                        <a:ea typeface="+mn-ea"/>
                        <a:cs typeface="Arial"/>
                      </a:endParaRPr>
                    </a:p>
                  </a:txBody>
                  <a:tcPr marL="0" marR="45538" anchor="ctr"/>
                </a:tc>
                <a:tc>
                  <a:txBody>
                    <a:bodyPr/>
                    <a:lstStyle/>
                    <a:p>
                      <a:pPr marL="227965" marR="0" lvl="0" indent="0" algn="r" defTabSz="914400" rtl="0" eaLnBrk="1" fontAlgn="auto" latinLnBrk="0" hangingPunct="1">
                        <a:lnSpc>
                          <a:spcPct val="100000"/>
                        </a:lnSpc>
                        <a:spcBef>
                          <a:spcPts val="340"/>
                        </a:spcBef>
                        <a:spcAft>
                          <a:spcPts val="0"/>
                        </a:spcAft>
                        <a:buClrTx/>
                        <a:buSzTx/>
                        <a:buFontTx/>
                        <a:buNone/>
                        <a:tabLst/>
                        <a:defRPr/>
                      </a:pPr>
                      <a:r>
                        <a:rPr lang="en-US" sz="1200" kern="1200" spc="-5" dirty="0">
                          <a:solidFill>
                            <a:schemeClr val="tx1"/>
                          </a:solidFill>
                        </a:rPr>
                        <a:t>32.4%</a:t>
                      </a:r>
                      <a:endParaRPr lang="en-US" sz="1200" b="0" kern="1200" spc="-5" dirty="0">
                        <a:solidFill>
                          <a:schemeClr val="tx1"/>
                        </a:solidFill>
                        <a:latin typeface="+mn-lt"/>
                        <a:ea typeface="+mn-ea"/>
                        <a:cs typeface="Arial"/>
                      </a:endParaRPr>
                    </a:p>
                  </a:txBody>
                  <a:tcPr marL="0" marR="45538" anchor="ctr"/>
                </a:tc>
                <a:tc>
                  <a:txBody>
                    <a:bodyPr/>
                    <a:lstStyle/>
                    <a:p>
                      <a:pPr marL="227965" algn="r" defTabSz="914400" rtl="0" eaLnBrk="1" latinLnBrk="0" hangingPunct="1">
                        <a:lnSpc>
                          <a:spcPct val="100000"/>
                        </a:lnSpc>
                        <a:spcBef>
                          <a:spcPts val="340"/>
                        </a:spcBef>
                      </a:pPr>
                      <a:r>
                        <a:rPr lang="en-US" sz="1200" kern="1200" spc="-5" dirty="0">
                          <a:solidFill>
                            <a:schemeClr val="tx1"/>
                          </a:solidFill>
                        </a:rPr>
                        <a:t>3.2</a:t>
                      </a:r>
                      <a:endParaRPr lang="en-US" sz="1200" b="0" kern="1200" spc="-5" dirty="0">
                        <a:solidFill>
                          <a:schemeClr val="tx1"/>
                        </a:solidFill>
                        <a:latin typeface="+mn-lt"/>
                        <a:ea typeface="+mn-ea"/>
                        <a:cs typeface="Arial"/>
                      </a:endParaRPr>
                    </a:p>
                  </a:txBody>
                  <a:tcPr marL="0" marR="45538" anchor="ctr"/>
                </a:tc>
                <a:tc>
                  <a:txBody>
                    <a:bodyPr/>
                    <a:lstStyle/>
                    <a:p>
                      <a:pPr marL="227965" algn="r" defTabSz="914400" rtl="0" eaLnBrk="1" latinLnBrk="0" hangingPunct="1">
                        <a:lnSpc>
                          <a:spcPct val="100000"/>
                        </a:lnSpc>
                        <a:spcBef>
                          <a:spcPts val="340"/>
                        </a:spcBef>
                      </a:pPr>
                      <a:r>
                        <a:rPr lang="en-US" sz="1200" kern="1200" spc="-5" dirty="0">
                          <a:solidFill>
                            <a:schemeClr val="tx1"/>
                          </a:solidFill>
                        </a:rPr>
                        <a:t>50.1%</a:t>
                      </a:r>
                      <a:endParaRPr lang="en-US" sz="1200" b="0" kern="1200" spc="-5" dirty="0">
                        <a:solidFill>
                          <a:schemeClr val="tx1"/>
                        </a:solidFill>
                        <a:latin typeface="+mn-lt"/>
                        <a:ea typeface="+mn-ea"/>
                        <a:cs typeface="Arial"/>
                      </a:endParaRPr>
                    </a:p>
                  </a:txBody>
                  <a:tcPr marL="0" marR="45538" anchor="ctr"/>
                </a:tc>
                <a:extLst>
                  <a:ext uri="{0D108BD9-81ED-4DB2-BD59-A6C34878D82A}">
                    <a16:rowId xmlns:a16="http://schemas.microsoft.com/office/drawing/2014/main" val="3655265811"/>
                  </a:ext>
                </a:extLst>
              </a:tr>
              <a:tr h="35098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a:solidFill>
                            <a:schemeClr val="tx1"/>
                          </a:solidFill>
                        </a:rPr>
                        <a:t>King</a:t>
                      </a:r>
                      <a:endParaRPr lang="en-US" sz="1200" b="0" kern="1200" spc="-5" dirty="0">
                        <a:solidFill>
                          <a:schemeClr val="tx1"/>
                        </a:solidFill>
                        <a:latin typeface="+mn-lt"/>
                        <a:ea typeface="+mn-ea"/>
                        <a:cs typeface="Arial"/>
                      </a:endParaRPr>
                    </a:p>
                  </a:txBody>
                  <a:tcPr marL="0" marR="45538" anchor="ctr"/>
                </a:tc>
                <a:tc>
                  <a:txBody>
                    <a:bodyPr/>
                    <a:lstStyle/>
                    <a:p>
                      <a:pPr marL="227965" marR="0" lvl="0" indent="0" algn="r" defTabSz="914400" rtl="0" eaLnBrk="1" fontAlgn="auto" latinLnBrk="0" hangingPunct="1">
                        <a:lnSpc>
                          <a:spcPct val="100000"/>
                        </a:lnSpc>
                        <a:spcBef>
                          <a:spcPts val="340"/>
                        </a:spcBef>
                        <a:spcAft>
                          <a:spcPts val="0"/>
                        </a:spcAft>
                        <a:buClrTx/>
                        <a:buSzTx/>
                        <a:buFontTx/>
                        <a:buNone/>
                        <a:tabLst/>
                        <a:defRPr/>
                      </a:pPr>
                      <a:r>
                        <a:rPr lang="en-US" sz="1200" b="0" kern="1200" spc="-5" dirty="0">
                          <a:solidFill>
                            <a:schemeClr val="tx1"/>
                          </a:solidFill>
                          <a:latin typeface="+mn-lt"/>
                          <a:ea typeface="+mn-ea"/>
                          <a:cs typeface="Arial"/>
                        </a:rPr>
                        <a:t>$83,571</a:t>
                      </a:r>
                    </a:p>
                  </a:txBody>
                  <a:tcPr marL="0" marR="45538" anchor="ctr"/>
                </a:tc>
                <a:tc>
                  <a:txBody>
                    <a:bodyPr/>
                    <a:lstStyle/>
                    <a:p>
                      <a:pPr marL="227965" marR="0" lvl="0" indent="0" algn="r" defTabSz="914400" rtl="0" eaLnBrk="1" fontAlgn="auto" latinLnBrk="0" hangingPunct="1">
                        <a:lnSpc>
                          <a:spcPct val="100000"/>
                        </a:lnSpc>
                        <a:spcBef>
                          <a:spcPts val="340"/>
                        </a:spcBef>
                        <a:spcAft>
                          <a:spcPts val="0"/>
                        </a:spcAft>
                        <a:buClrTx/>
                        <a:buSzTx/>
                        <a:buFontTx/>
                        <a:buNone/>
                        <a:tabLst/>
                        <a:defRPr/>
                      </a:pPr>
                      <a:r>
                        <a:rPr lang="en-US" sz="1200" b="0" kern="1200" spc="-5" dirty="0">
                          <a:solidFill>
                            <a:schemeClr val="tx1"/>
                          </a:solidFill>
                          <a:latin typeface="+mn-lt"/>
                          <a:ea typeface="+mn-ea"/>
                          <a:cs typeface="Arial"/>
                        </a:rPr>
                        <a:t>50.3%</a:t>
                      </a:r>
                    </a:p>
                  </a:txBody>
                  <a:tcPr marL="0" marR="45538" anchor="ctr"/>
                </a:tc>
                <a:tc>
                  <a:txBody>
                    <a:bodyPr/>
                    <a:lstStyle/>
                    <a:p>
                      <a:pPr marL="227965" marR="0" lvl="0" indent="0" algn="r" defTabSz="914400" rtl="0" eaLnBrk="1" fontAlgn="auto" latinLnBrk="0" hangingPunct="1">
                        <a:lnSpc>
                          <a:spcPct val="100000"/>
                        </a:lnSpc>
                        <a:spcBef>
                          <a:spcPts val="340"/>
                        </a:spcBef>
                        <a:spcAft>
                          <a:spcPts val="0"/>
                        </a:spcAft>
                        <a:buClrTx/>
                        <a:buSzTx/>
                        <a:buFontTx/>
                        <a:buNone/>
                        <a:tabLst/>
                        <a:defRPr/>
                      </a:pPr>
                      <a:r>
                        <a:rPr lang="en-US" sz="1200" b="0" kern="1200" spc="-5" dirty="0">
                          <a:solidFill>
                            <a:schemeClr val="tx1"/>
                          </a:solidFill>
                          <a:latin typeface="+mn-lt"/>
                          <a:ea typeface="+mn-ea"/>
                          <a:cs typeface="Arial"/>
                        </a:rPr>
                        <a:t>2.45</a:t>
                      </a:r>
                    </a:p>
                  </a:txBody>
                  <a:tcPr marL="0" marR="45538" anchor="ctr"/>
                </a:tc>
                <a:tc>
                  <a:txBody>
                    <a:bodyPr/>
                    <a:lstStyle/>
                    <a:p>
                      <a:pPr marL="227965" marR="0" lvl="0" indent="0" algn="r" defTabSz="914400" rtl="0" eaLnBrk="1" fontAlgn="auto" latinLnBrk="0" hangingPunct="1">
                        <a:lnSpc>
                          <a:spcPct val="100000"/>
                        </a:lnSpc>
                        <a:spcBef>
                          <a:spcPts val="340"/>
                        </a:spcBef>
                        <a:spcAft>
                          <a:spcPts val="0"/>
                        </a:spcAft>
                        <a:buClrTx/>
                        <a:buSzTx/>
                        <a:buFontTx/>
                        <a:buNone/>
                        <a:tabLst/>
                        <a:defRPr/>
                      </a:pPr>
                      <a:r>
                        <a:rPr lang="en-US" sz="1200" b="0" kern="1200" spc="-5" dirty="0">
                          <a:solidFill>
                            <a:schemeClr val="tx1"/>
                          </a:solidFill>
                          <a:latin typeface="+mn-lt"/>
                          <a:ea typeface="+mn-ea"/>
                          <a:cs typeface="Arial"/>
                        </a:rPr>
                        <a:t>49.8%</a:t>
                      </a:r>
                    </a:p>
                  </a:txBody>
                  <a:tcPr marL="0" marR="45538" anchor="ctr"/>
                </a:tc>
                <a:extLst>
                  <a:ext uri="{0D108BD9-81ED-4DB2-BD59-A6C34878D82A}">
                    <a16:rowId xmlns:a16="http://schemas.microsoft.com/office/drawing/2014/main" val="3216156338"/>
                  </a:ext>
                </a:extLst>
              </a:tr>
              <a:tr h="340400">
                <a:tc>
                  <a:txBody>
                    <a:bodyPr/>
                    <a:lstStyle/>
                    <a:p>
                      <a:pPr marL="226800" algn="l">
                        <a:lnSpc>
                          <a:spcPct val="100000"/>
                        </a:lnSpc>
                        <a:spcBef>
                          <a:spcPts val="370"/>
                        </a:spcBef>
                      </a:pPr>
                      <a:r>
                        <a:rPr lang="en-US" sz="1200" spc="-25" dirty="0">
                          <a:solidFill>
                            <a:schemeClr val="tx1"/>
                          </a:solidFill>
                        </a:rPr>
                        <a:t>Pierce</a:t>
                      </a:r>
                      <a:endParaRPr sz="1200" b="0" dirty="0">
                        <a:solidFill>
                          <a:schemeClr val="tx1"/>
                        </a:solidFill>
                        <a:latin typeface="+mn-lt"/>
                        <a:cs typeface="Arial"/>
                      </a:endParaRPr>
                    </a:p>
                  </a:txBody>
                  <a:tcPr marL="0" marR="0" marT="0" marB="0" anchor="ctr"/>
                </a:tc>
                <a:tc>
                  <a:txBody>
                    <a:bodyPr/>
                    <a:lstStyle/>
                    <a:p>
                      <a:pPr marL="226800" marR="0" lvl="0" indent="0" algn="r" defTabSz="914400" rtl="0" eaLnBrk="1" fontAlgn="auto" latinLnBrk="0" hangingPunct="1">
                        <a:lnSpc>
                          <a:spcPct val="100000"/>
                        </a:lnSpc>
                        <a:spcBef>
                          <a:spcPts val="370"/>
                        </a:spcBef>
                        <a:spcAft>
                          <a:spcPts val="0"/>
                        </a:spcAft>
                        <a:buClrTx/>
                        <a:buSzTx/>
                        <a:buFontTx/>
                        <a:buNone/>
                        <a:tabLst/>
                        <a:defRPr/>
                      </a:pPr>
                      <a:r>
                        <a:rPr lang="en-US" sz="1200" b="0" dirty="0">
                          <a:solidFill>
                            <a:schemeClr val="tx1"/>
                          </a:solidFill>
                          <a:latin typeface="+mn-lt"/>
                          <a:cs typeface="Arial"/>
                        </a:rPr>
                        <a:t>$63,881</a:t>
                      </a:r>
                    </a:p>
                  </a:txBody>
                  <a:tcPr marL="0" marR="0" marT="0" marB="0" anchor="ctr"/>
                </a:tc>
                <a:tc>
                  <a:txBody>
                    <a:bodyPr/>
                    <a:lstStyle/>
                    <a:p>
                      <a:pPr marL="226800" algn="r">
                        <a:lnSpc>
                          <a:spcPct val="100000"/>
                        </a:lnSpc>
                        <a:spcBef>
                          <a:spcPts val="370"/>
                        </a:spcBef>
                      </a:pPr>
                      <a:r>
                        <a:rPr lang="en-US" sz="1200" b="0" dirty="0">
                          <a:solidFill>
                            <a:schemeClr val="tx1"/>
                          </a:solidFill>
                          <a:latin typeface="+mn-lt"/>
                          <a:cs typeface="Arial"/>
                        </a:rPr>
                        <a:t>26%</a:t>
                      </a:r>
                      <a:endParaRPr sz="1200" b="0" dirty="0">
                        <a:solidFill>
                          <a:schemeClr val="tx1"/>
                        </a:solidFill>
                        <a:latin typeface="+mn-lt"/>
                        <a:cs typeface="Arial"/>
                      </a:endParaRPr>
                    </a:p>
                  </a:txBody>
                  <a:tcPr marL="0" marR="0" marT="0" marB="0" anchor="ctr"/>
                </a:tc>
                <a:tc>
                  <a:txBody>
                    <a:bodyPr/>
                    <a:lstStyle/>
                    <a:p>
                      <a:pPr marL="226800" algn="r">
                        <a:lnSpc>
                          <a:spcPct val="100000"/>
                        </a:lnSpc>
                        <a:spcBef>
                          <a:spcPts val="370"/>
                        </a:spcBef>
                      </a:pPr>
                      <a:r>
                        <a:rPr lang="en-US" sz="1200" b="0" dirty="0">
                          <a:solidFill>
                            <a:schemeClr val="tx1"/>
                          </a:solidFill>
                          <a:latin typeface="+mn-lt"/>
                          <a:cs typeface="Arial"/>
                        </a:rPr>
                        <a:t>2.64</a:t>
                      </a:r>
                      <a:endParaRPr sz="1200" b="0" dirty="0">
                        <a:solidFill>
                          <a:schemeClr val="tx1"/>
                        </a:solidFill>
                        <a:latin typeface="+mn-lt"/>
                        <a:cs typeface="Arial"/>
                      </a:endParaRPr>
                    </a:p>
                  </a:txBody>
                  <a:tcPr marL="0" marR="0" marT="0" marB="0" anchor="ctr"/>
                </a:tc>
                <a:tc>
                  <a:txBody>
                    <a:bodyPr/>
                    <a:lstStyle/>
                    <a:p>
                      <a:pPr marL="226800" algn="r">
                        <a:lnSpc>
                          <a:spcPct val="100000"/>
                        </a:lnSpc>
                        <a:spcBef>
                          <a:spcPts val="370"/>
                        </a:spcBef>
                      </a:pPr>
                      <a:r>
                        <a:rPr lang="en-US" sz="1200" b="0" dirty="0">
                          <a:solidFill>
                            <a:schemeClr val="tx1"/>
                          </a:solidFill>
                          <a:latin typeface="+mn-lt"/>
                          <a:cs typeface="Arial"/>
                        </a:rPr>
                        <a:t>50.3%</a:t>
                      </a:r>
                      <a:endParaRPr sz="1200" b="0" dirty="0">
                        <a:solidFill>
                          <a:schemeClr val="tx1"/>
                        </a:solidFill>
                        <a:latin typeface="+mn-lt"/>
                        <a:cs typeface="Arial"/>
                      </a:endParaRPr>
                    </a:p>
                  </a:txBody>
                  <a:tcPr marL="0" marR="0" marT="0" marB="0" anchor="ctr"/>
                </a:tc>
                <a:extLst>
                  <a:ext uri="{0D108BD9-81ED-4DB2-BD59-A6C34878D82A}">
                    <a16:rowId xmlns:a16="http://schemas.microsoft.com/office/drawing/2014/main" val="4243520282"/>
                  </a:ext>
                </a:extLst>
              </a:tr>
            </a:tbl>
          </a:graphicData>
        </a:graphic>
      </p:graphicFrame>
      <p:sp>
        <p:nvSpPr>
          <p:cNvPr id="18" name="object 27" descr="Beige rectangle">
            <a:extLst>
              <a:ext uri="{FF2B5EF4-FFF2-40B4-BE49-F238E27FC236}">
                <a16:creationId xmlns:a16="http://schemas.microsoft.com/office/drawing/2014/main" id="{00AAC0D0-1C09-4CDD-9D1B-63441E7E7F42}"/>
              </a:ext>
            </a:extLst>
          </p:cNvPr>
          <p:cNvSpPr/>
          <p:nvPr/>
        </p:nvSpPr>
        <p:spPr>
          <a:xfrm>
            <a:off x="971549" y="1024910"/>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49100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bject 3" descr="Blue rectangle">
            <a:extLst>
              <a:ext uri="{FF2B5EF4-FFF2-40B4-BE49-F238E27FC236}">
                <a16:creationId xmlns:a16="http://schemas.microsoft.com/office/drawing/2014/main" id="{33BB357B-B238-4C43-8242-F33D9E1D4905}"/>
              </a:ext>
            </a:extLst>
          </p:cNvPr>
          <p:cNvSpPr/>
          <p:nvPr/>
        </p:nvSpPr>
        <p:spPr>
          <a:xfrm>
            <a:off x="9236"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35" name="Oval 34" descr="White circle">
            <a:extLst>
              <a:ext uri="{FF2B5EF4-FFF2-40B4-BE49-F238E27FC236}">
                <a16:creationId xmlns:a16="http://schemas.microsoft.com/office/drawing/2014/main" id="{40E22248-B594-4770-A6FE-770007202B56}"/>
              </a:ext>
            </a:extLst>
          </p:cNvPr>
          <p:cNvSpPr/>
          <p:nvPr/>
        </p:nvSpPr>
        <p:spPr>
          <a:xfrm>
            <a:off x="6260051" y="1850401"/>
            <a:ext cx="2703770" cy="2696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descr="White circle">
            <a:extLst>
              <a:ext uri="{FF2B5EF4-FFF2-40B4-BE49-F238E27FC236}">
                <a16:creationId xmlns:a16="http://schemas.microsoft.com/office/drawing/2014/main" id="{347DAD47-6620-4D9F-9EB9-8E968F23F05D}"/>
              </a:ext>
            </a:extLst>
          </p:cNvPr>
          <p:cNvSpPr/>
          <p:nvPr/>
        </p:nvSpPr>
        <p:spPr>
          <a:xfrm>
            <a:off x="9288823" y="1852616"/>
            <a:ext cx="2703770" cy="2696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descr="White circle">
            <a:extLst>
              <a:ext uri="{FF2B5EF4-FFF2-40B4-BE49-F238E27FC236}">
                <a16:creationId xmlns:a16="http://schemas.microsoft.com/office/drawing/2014/main" id="{C84B30DD-0D5F-4C7E-8773-9EB2A68A4266}"/>
              </a:ext>
            </a:extLst>
          </p:cNvPr>
          <p:cNvSpPr/>
          <p:nvPr/>
        </p:nvSpPr>
        <p:spPr>
          <a:xfrm>
            <a:off x="3229615" y="1858399"/>
            <a:ext cx="2703770" cy="2696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Beige oval">
            <a:extLst>
              <a:ext uri="{FF2B5EF4-FFF2-40B4-BE49-F238E27FC236}">
                <a16:creationId xmlns:a16="http://schemas.microsoft.com/office/drawing/2014/main" id="{5E8475D7-5EB4-4E70-AD4D-D32B1FB40E6E}"/>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descr="White circle">
            <a:extLst>
              <a:ext uri="{FF2B5EF4-FFF2-40B4-BE49-F238E27FC236}">
                <a16:creationId xmlns:a16="http://schemas.microsoft.com/office/drawing/2014/main" id="{103ABA59-6ED8-4FA4-A25B-9B8C475CCBCF}"/>
              </a:ext>
            </a:extLst>
          </p:cNvPr>
          <p:cNvSpPr/>
          <p:nvPr/>
        </p:nvSpPr>
        <p:spPr>
          <a:xfrm>
            <a:off x="215033" y="1847440"/>
            <a:ext cx="2703770" cy="2696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592443CF-1BB0-4648-AEBA-9AFB75D72A99}"/>
              </a:ext>
            </a:extLst>
          </p:cNvPr>
          <p:cNvSpPr>
            <a:spLocks noGrp="1"/>
          </p:cNvSpPr>
          <p:nvPr>
            <p:ph type="title"/>
          </p:nvPr>
        </p:nvSpPr>
        <p:spPr>
          <a:xfrm>
            <a:off x="388200" y="883480"/>
            <a:ext cx="2276628" cy="1325563"/>
          </a:xfrm>
        </p:spPr>
        <p:txBody>
          <a:bodyPr>
            <a:normAutofit/>
          </a:bodyPr>
          <a:lstStyle/>
          <a:p>
            <a:pPr algn="ctr"/>
            <a:r>
              <a:rPr lang="en-US" sz="2000" dirty="0">
                <a:solidFill>
                  <a:schemeClr val="bg1"/>
                </a:solidFill>
              </a:rPr>
              <a:t>Snohomish County</a:t>
            </a:r>
            <a:endParaRPr lang="en-US" sz="2000" dirty="0"/>
          </a:p>
        </p:txBody>
      </p:sp>
      <p:sp>
        <p:nvSpPr>
          <p:cNvPr id="3" name="Slide Number Placeholder 2">
            <a:extLst>
              <a:ext uri="{FF2B5EF4-FFF2-40B4-BE49-F238E27FC236}">
                <a16:creationId xmlns:a16="http://schemas.microsoft.com/office/drawing/2014/main" id="{1F16D174-C1FB-4494-B78F-EFF7C645AE67}"/>
              </a:ext>
            </a:extLst>
          </p:cNvPr>
          <p:cNvSpPr>
            <a:spLocks noGrp="1"/>
          </p:cNvSpPr>
          <p:nvPr>
            <p:ph type="sldNum" sz="quarter" idx="12"/>
          </p:nvPr>
        </p:nvSpPr>
        <p:spPr>
          <a:xfrm>
            <a:off x="11484886" y="6174902"/>
            <a:ext cx="357116" cy="365125"/>
          </a:xfrm>
        </p:spPr>
        <p:txBody>
          <a:bodyPr/>
          <a:lstStyle/>
          <a:p>
            <a:fld id="{82EE24B5-652C-4DB5-B7C3-B5BBEC1280B1}" type="slidenum">
              <a:rPr lang="en-US" smtClean="0"/>
              <a:t>4</a:t>
            </a:fld>
            <a:endParaRPr lang="en-US" dirty="0"/>
          </a:p>
        </p:txBody>
      </p:sp>
      <p:sp>
        <p:nvSpPr>
          <p:cNvPr id="9" name="object 5" descr="Beige rectangle">
            <a:extLst>
              <a:ext uri="{FF2B5EF4-FFF2-40B4-BE49-F238E27FC236}">
                <a16:creationId xmlns:a16="http://schemas.microsoft.com/office/drawing/2014/main" id="{3C19A568-7E73-443A-A183-2C3EDA0087DF}"/>
              </a:ext>
            </a:extLst>
          </p:cNvPr>
          <p:cNvSpPr/>
          <p:nvPr/>
        </p:nvSpPr>
        <p:spPr>
          <a:xfrm>
            <a:off x="489864" y="1748344"/>
            <a:ext cx="2098856" cy="7438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graphicFrame>
        <p:nvGraphicFramePr>
          <p:cNvPr id="20" name="Content Placeholder 24" descr="Chart">
            <a:extLst>
              <a:ext uri="{FF2B5EF4-FFF2-40B4-BE49-F238E27FC236}">
                <a16:creationId xmlns:a16="http://schemas.microsoft.com/office/drawing/2014/main" id="{ADF6246A-0EC1-4DCB-9145-E3BF493B455E}"/>
              </a:ext>
            </a:extLst>
          </p:cNvPr>
          <p:cNvGraphicFramePr>
            <a:graphicFrameLocks/>
          </p:cNvGraphicFramePr>
          <p:nvPr>
            <p:extLst>
              <p:ext uri="{D42A27DB-BD31-4B8C-83A1-F6EECF244321}">
                <p14:modId xmlns:p14="http://schemas.microsoft.com/office/powerpoint/2010/main" val="772055289"/>
              </p:ext>
            </p:extLst>
          </p:nvPr>
        </p:nvGraphicFramePr>
        <p:xfrm>
          <a:off x="2469615" y="1653432"/>
          <a:ext cx="4028511" cy="28294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24" descr="Chart">
            <a:extLst>
              <a:ext uri="{FF2B5EF4-FFF2-40B4-BE49-F238E27FC236}">
                <a16:creationId xmlns:a16="http://schemas.microsoft.com/office/drawing/2014/main" id="{FBE23944-FB6E-464B-B139-909F70FB4263}"/>
              </a:ext>
            </a:extLst>
          </p:cNvPr>
          <p:cNvGraphicFramePr>
            <a:graphicFrameLocks/>
          </p:cNvGraphicFramePr>
          <p:nvPr>
            <p:extLst>
              <p:ext uri="{D42A27DB-BD31-4B8C-83A1-F6EECF244321}">
                <p14:modId xmlns:p14="http://schemas.microsoft.com/office/powerpoint/2010/main" val="357848806"/>
              </p:ext>
            </p:extLst>
          </p:nvPr>
        </p:nvGraphicFramePr>
        <p:xfrm>
          <a:off x="5459876" y="1674081"/>
          <a:ext cx="4028511" cy="28294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ontent Placeholder 24" descr="Chart">
            <a:extLst>
              <a:ext uri="{FF2B5EF4-FFF2-40B4-BE49-F238E27FC236}">
                <a16:creationId xmlns:a16="http://schemas.microsoft.com/office/drawing/2014/main" id="{6AD134A9-0692-4E5C-93BF-84960943A442}"/>
              </a:ext>
            </a:extLst>
          </p:cNvPr>
          <p:cNvGraphicFramePr>
            <a:graphicFrameLocks/>
          </p:cNvGraphicFramePr>
          <p:nvPr>
            <p:extLst>
              <p:ext uri="{D42A27DB-BD31-4B8C-83A1-F6EECF244321}">
                <p14:modId xmlns:p14="http://schemas.microsoft.com/office/powerpoint/2010/main" val="4113331030"/>
              </p:ext>
            </p:extLst>
          </p:nvPr>
        </p:nvGraphicFramePr>
        <p:xfrm>
          <a:off x="8527317" y="1680672"/>
          <a:ext cx="4028511" cy="2829474"/>
        </p:xfrm>
        <a:graphic>
          <a:graphicData uri="http://schemas.openxmlformats.org/drawingml/2006/chart">
            <c:chart xmlns:c="http://schemas.openxmlformats.org/drawingml/2006/chart" xmlns:r="http://schemas.openxmlformats.org/officeDocument/2006/relationships" r:id="rId6"/>
          </a:graphicData>
        </a:graphic>
      </p:graphicFrame>
      <p:sp>
        <p:nvSpPr>
          <p:cNvPr id="37" name="Title 18">
            <a:extLst>
              <a:ext uri="{FF2B5EF4-FFF2-40B4-BE49-F238E27FC236}">
                <a16:creationId xmlns:a16="http://schemas.microsoft.com/office/drawing/2014/main" id="{EA5D31F1-B56D-4BBE-A68E-EC04545C38B9}"/>
              </a:ext>
            </a:extLst>
          </p:cNvPr>
          <p:cNvSpPr txBox="1">
            <a:spLocks/>
          </p:cNvSpPr>
          <p:nvPr/>
        </p:nvSpPr>
        <p:spPr>
          <a:xfrm>
            <a:off x="3374972" y="925380"/>
            <a:ext cx="2276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p>
        </p:txBody>
      </p:sp>
      <p:graphicFrame>
        <p:nvGraphicFramePr>
          <p:cNvPr id="39" name="Content Placeholder 24" descr="Chart">
            <a:extLst>
              <a:ext uri="{FF2B5EF4-FFF2-40B4-BE49-F238E27FC236}">
                <a16:creationId xmlns:a16="http://schemas.microsoft.com/office/drawing/2014/main" id="{3E37FE05-06AA-4E13-B52F-6FB7A54D96AF}"/>
              </a:ext>
            </a:extLst>
          </p:cNvPr>
          <p:cNvGraphicFramePr>
            <a:graphicFrameLocks/>
          </p:cNvGraphicFramePr>
          <p:nvPr>
            <p:extLst>
              <p:ext uri="{D42A27DB-BD31-4B8C-83A1-F6EECF244321}">
                <p14:modId xmlns:p14="http://schemas.microsoft.com/office/powerpoint/2010/main" val="1620579361"/>
              </p:ext>
            </p:extLst>
          </p:nvPr>
        </p:nvGraphicFramePr>
        <p:xfrm>
          <a:off x="-527421" y="1806207"/>
          <a:ext cx="4028511" cy="2829474"/>
        </p:xfrm>
        <a:graphic>
          <a:graphicData uri="http://schemas.openxmlformats.org/drawingml/2006/chart">
            <c:chart xmlns:c="http://schemas.openxmlformats.org/drawingml/2006/chart" xmlns:r="http://schemas.openxmlformats.org/officeDocument/2006/relationships" r:id="rId7"/>
          </a:graphicData>
        </a:graphic>
      </p:graphicFrame>
      <p:sp>
        <p:nvSpPr>
          <p:cNvPr id="40" name="object 5" descr="Beige rectangle">
            <a:extLst>
              <a:ext uri="{FF2B5EF4-FFF2-40B4-BE49-F238E27FC236}">
                <a16:creationId xmlns:a16="http://schemas.microsoft.com/office/drawing/2014/main" id="{3EA96ABF-CB41-4572-A344-0BC2B6F0558D}"/>
              </a:ext>
            </a:extLst>
          </p:cNvPr>
          <p:cNvSpPr/>
          <p:nvPr/>
        </p:nvSpPr>
        <p:spPr>
          <a:xfrm>
            <a:off x="9518524" y="1748343"/>
            <a:ext cx="2098856" cy="7438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41" name="object 5" descr="Beige rectangle">
            <a:extLst>
              <a:ext uri="{FF2B5EF4-FFF2-40B4-BE49-F238E27FC236}">
                <a16:creationId xmlns:a16="http://schemas.microsoft.com/office/drawing/2014/main" id="{E6F08A51-338D-4C2F-B5FC-96B1ADB70EBF}"/>
              </a:ext>
            </a:extLst>
          </p:cNvPr>
          <p:cNvSpPr/>
          <p:nvPr/>
        </p:nvSpPr>
        <p:spPr>
          <a:xfrm>
            <a:off x="6475799" y="1738600"/>
            <a:ext cx="2098856" cy="7438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42" name="object 5" descr="Beige rectangle">
            <a:extLst>
              <a:ext uri="{FF2B5EF4-FFF2-40B4-BE49-F238E27FC236}">
                <a16:creationId xmlns:a16="http://schemas.microsoft.com/office/drawing/2014/main" id="{57FE6B6E-0E64-4F25-8C69-E83A601F53EE}"/>
              </a:ext>
            </a:extLst>
          </p:cNvPr>
          <p:cNvSpPr/>
          <p:nvPr/>
        </p:nvSpPr>
        <p:spPr>
          <a:xfrm>
            <a:off x="3419560" y="1757673"/>
            <a:ext cx="2098856" cy="7438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44" name="Title 18">
            <a:extLst>
              <a:ext uri="{FF2B5EF4-FFF2-40B4-BE49-F238E27FC236}">
                <a16:creationId xmlns:a16="http://schemas.microsoft.com/office/drawing/2014/main" id="{CF059B4C-4A55-402D-BA94-83FBF17EDCD0}"/>
              </a:ext>
            </a:extLst>
          </p:cNvPr>
          <p:cNvSpPr txBox="1">
            <a:spLocks/>
          </p:cNvSpPr>
          <p:nvPr/>
        </p:nvSpPr>
        <p:spPr>
          <a:xfrm>
            <a:off x="3341799" y="898492"/>
            <a:ext cx="2276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rPr>
              <a:t>Island County</a:t>
            </a:r>
            <a:endParaRPr lang="en-US" sz="2000" dirty="0"/>
          </a:p>
        </p:txBody>
      </p:sp>
      <p:sp>
        <p:nvSpPr>
          <p:cNvPr id="45" name="Title 18">
            <a:extLst>
              <a:ext uri="{FF2B5EF4-FFF2-40B4-BE49-F238E27FC236}">
                <a16:creationId xmlns:a16="http://schemas.microsoft.com/office/drawing/2014/main" id="{8E6DD33B-3883-45FC-B1FE-448ADDF57AA1}"/>
              </a:ext>
            </a:extLst>
          </p:cNvPr>
          <p:cNvSpPr txBox="1">
            <a:spLocks/>
          </p:cNvSpPr>
          <p:nvPr/>
        </p:nvSpPr>
        <p:spPr>
          <a:xfrm>
            <a:off x="9444490" y="885148"/>
            <a:ext cx="2276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rPr>
              <a:t>Pierce County</a:t>
            </a:r>
            <a:endParaRPr lang="en-US" sz="2000" dirty="0"/>
          </a:p>
        </p:txBody>
      </p:sp>
      <p:sp>
        <p:nvSpPr>
          <p:cNvPr id="46" name="Title 18">
            <a:extLst>
              <a:ext uri="{FF2B5EF4-FFF2-40B4-BE49-F238E27FC236}">
                <a16:creationId xmlns:a16="http://schemas.microsoft.com/office/drawing/2014/main" id="{39AA0410-E7AA-43FD-A25E-3A5CC8187BA0}"/>
              </a:ext>
            </a:extLst>
          </p:cNvPr>
          <p:cNvSpPr txBox="1">
            <a:spLocks/>
          </p:cNvSpPr>
          <p:nvPr/>
        </p:nvSpPr>
        <p:spPr>
          <a:xfrm>
            <a:off x="6414621" y="882076"/>
            <a:ext cx="2276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rPr>
              <a:t>King County</a:t>
            </a:r>
            <a:endParaRPr lang="en-US" sz="2000" dirty="0"/>
          </a:p>
        </p:txBody>
      </p:sp>
      <p:sp>
        <p:nvSpPr>
          <p:cNvPr id="2" name="Rectangle 1">
            <a:extLst>
              <a:ext uri="{FF2B5EF4-FFF2-40B4-BE49-F238E27FC236}">
                <a16:creationId xmlns:a16="http://schemas.microsoft.com/office/drawing/2014/main" id="{D4748A46-661B-44AF-A90B-7BCCFC54F1FF}"/>
              </a:ext>
            </a:extLst>
          </p:cNvPr>
          <p:cNvSpPr/>
          <p:nvPr/>
        </p:nvSpPr>
        <p:spPr>
          <a:xfrm>
            <a:off x="10752650" y="667171"/>
            <a:ext cx="143570" cy="175902"/>
          </a:xfrm>
          <a:prstGeom prst="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2DB5929-9CEB-4706-A74D-A57261C2B308}"/>
              </a:ext>
            </a:extLst>
          </p:cNvPr>
          <p:cNvSpPr/>
          <p:nvPr/>
        </p:nvSpPr>
        <p:spPr>
          <a:xfrm>
            <a:off x="10752650" y="881240"/>
            <a:ext cx="143570" cy="1759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C7C5960-D258-4D71-92D0-21E6C07F4310}"/>
              </a:ext>
            </a:extLst>
          </p:cNvPr>
          <p:cNvSpPr/>
          <p:nvPr/>
        </p:nvSpPr>
        <p:spPr>
          <a:xfrm>
            <a:off x="10750887" y="455760"/>
            <a:ext cx="143570" cy="175902"/>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0FB9B10-9339-44A9-BCDA-81155C117A46}"/>
              </a:ext>
            </a:extLst>
          </p:cNvPr>
          <p:cNvSpPr/>
          <p:nvPr/>
        </p:nvSpPr>
        <p:spPr>
          <a:xfrm>
            <a:off x="10752650" y="1098273"/>
            <a:ext cx="143570" cy="175902"/>
          </a:xfrm>
          <a:prstGeom prst="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C8623A9-44EE-4CC8-919C-419828252C2B}"/>
              </a:ext>
            </a:extLst>
          </p:cNvPr>
          <p:cNvSpPr/>
          <p:nvPr/>
        </p:nvSpPr>
        <p:spPr>
          <a:xfrm>
            <a:off x="10756685" y="238547"/>
            <a:ext cx="143570" cy="175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767B74-2A60-4B1D-9F25-D7A4375F6EAE}"/>
              </a:ext>
            </a:extLst>
          </p:cNvPr>
          <p:cNvSpPr txBox="1"/>
          <p:nvPr/>
        </p:nvSpPr>
        <p:spPr>
          <a:xfrm>
            <a:off x="10938338" y="184713"/>
            <a:ext cx="3388717" cy="1169551"/>
          </a:xfrm>
          <a:prstGeom prst="rect">
            <a:avLst/>
          </a:prstGeom>
          <a:noFill/>
        </p:spPr>
        <p:txBody>
          <a:bodyPr wrap="square" rtlCol="0">
            <a:spAutoFit/>
          </a:bodyPr>
          <a:lstStyle/>
          <a:p>
            <a:r>
              <a:rPr lang="en-US" sz="1400" dirty="0">
                <a:solidFill>
                  <a:schemeClr val="bg1"/>
                </a:solidFill>
              </a:rPr>
              <a:t>All</a:t>
            </a:r>
          </a:p>
          <a:p>
            <a:r>
              <a:rPr lang="en-US" sz="1400" dirty="0">
                <a:solidFill>
                  <a:schemeClr val="bg1"/>
                </a:solidFill>
              </a:rPr>
              <a:t>Married</a:t>
            </a:r>
          </a:p>
          <a:p>
            <a:r>
              <a:rPr lang="en-US" sz="1400" dirty="0">
                <a:solidFill>
                  <a:schemeClr val="bg1"/>
                </a:solidFill>
              </a:rPr>
              <a:t>Non Family</a:t>
            </a:r>
          </a:p>
          <a:p>
            <a:r>
              <a:rPr lang="en-US" sz="1400" dirty="0">
                <a:solidFill>
                  <a:schemeClr val="bg1"/>
                </a:solidFill>
              </a:rPr>
              <a:t>Female</a:t>
            </a:r>
          </a:p>
          <a:p>
            <a:r>
              <a:rPr lang="en-US" sz="1400" dirty="0">
                <a:solidFill>
                  <a:schemeClr val="bg1"/>
                </a:solidFill>
              </a:rPr>
              <a:t>Male</a:t>
            </a:r>
          </a:p>
        </p:txBody>
      </p:sp>
      <p:sp>
        <p:nvSpPr>
          <p:cNvPr id="10" name="TextBox 9">
            <a:extLst>
              <a:ext uri="{FF2B5EF4-FFF2-40B4-BE49-F238E27FC236}">
                <a16:creationId xmlns:a16="http://schemas.microsoft.com/office/drawing/2014/main" id="{DB9F7119-D804-45E2-AA4C-2DCA75747EE0}"/>
              </a:ext>
            </a:extLst>
          </p:cNvPr>
          <p:cNvSpPr txBox="1"/>
          <p:nvPr/>
        </p:nvSpPr>
        <p:spPr>
          <a:xfrm>
            <a:off x="1418315" y="1937671"/>
            <a:ext cx="684715" cy="307777"/>
          </a:xfrm>
          <a:prstGeom prst="rect">
            <a:avLst/>
          </a:prstGeom>
          <a:noFill/>
        </p:spPr>
        <p:txBody>
          <a:bodyPr wrap="square" rtlCol="0">
            <a:spAutoFit/>
          </a:bodyPr>
          <a:lstStyle/>
          <a:p>
            <a:r>
              <a:rPr lang="en-US" sz="1400" dirty="0"/>
              <a:t>5%</a:t>
            </a:r>
          </a:p>
        </p:txBody>
      </p:sp>
      <p:sp>
        <p:nvSpPr>
          <p:cNvPr id="52" name="TextBox 51">
            <a:extLst>
              <a:ext uri="{FF2B5EF4-FFF2-40B4-BE49-F238E27FC236}">
                <a16:creationId xmlns:a16="http://schemas.microsoft.com/office/drawing/2014/main" id="{0DDCC907-2211-4D7C-B5D4-F072F1E481D3}"/>
              </a:ext>
            </a:extLst>
          </p:cNvPr>
          <p:cNvSpPr txBox="1"/>
          <p:nvPr/>
        </p:nvSpPr>
        <p:spPr>
          <a:xfrm>
            <a:off x="875350" y="2049063"/>
            <a:ext cx="684715" cy="307777"/>
          </a:xfrm>
          <a:prstGeom prst="rect">
            <a:avLst/>
          </a:prstGeom>
          <a:noFill/>
        </p:spPr>
        <p:txBody>
          <a:bodyPr wrap="square" rtlCol="0">
            <a:spAutoFit/>
          </a:bodyPr>
          <a:lstStyle/>
          <a:p>
            <a:r>
              <a:rPr lang="en-US" sz="1400" dirty="0"/>
              <a:t>10%</a:t>
            </a:r>
          </a:p>
        </p:txBody>
      </p:sp>
      <p:sp>
        <p:nvSpPr>
          <p:cNvPr id="53" name="TextBox 52">
            <a:extLst>
              <a:ext uri="{FF2B5EF4-FFF2-40B4-BE49-F238E27FC236}">
                <a16:creationId xmlns:a16="http://schemas.microsoft.com/office/drawing/2014/main" id="{8782740E-356E-40DD-8151-5C19F30F4B99}"/>
              </a:ext>
            </a:extLst>
          </p:cNvPr>
          <p:cNvSpPr txBox="1"/>
          <p:nvPr/>
        </p:nvSpPr>
        <p:spPr>
          <a:xfrm>
            <a:off x="2421528" y="3044873"/>
            <a:ext cx="684715" cy="307777"/>
          </a:xfrm>
          <a:prstGeom prst="rect">
            <a:avLst/>
          </a:prstGeom>
          <a:noFill/>
        </p:spPr>
        <p:txBody>
          <a:bodyPr wrap="square" rtlCol="0">
            <a:spAutoFit/>
          </a:bodyPr>
          <a:lstStyle/>
          <a:p>
            <a:r>
              <a:rPr lang="en-US" sz="1400" dirty="0"/>
              <a:t>54%</a:t>
            </a:r>
          </a:p>
        </p:txBody>
      </p:sp>
      <p:sp>
        <p:nvSpPr>
          <p:cNvPr id="54" name="TextBox 53">
            <a:extLst>
              <a:ext uri="{FF2B5EF4-FFF2-40B4-BE49-F238E27FC236}">
                <a16:creationId xmlns:a16="http://schemas.microsoft.com/office/drawing/2014/main" id="{BA6E65A8-2933-47CF-A33B-2294356D5428}"/>
              </a:ext>
            </a:extLst>
          </p:cNvPr>
          <p:cNvSpPr txBox="1"/>
          <p:nvPr/>
        </p:nvSpPr>
        <p:spPr>
          <a:xfrm>
            <a:off x="229855" y="3044873"/>
            <a:ext cx="684715" cy="307777"/>
          </a:xfrm>
          <a:prstGeom prst="rect">
            <a:avLst/>
          </a:prstGeom>
          <a:noFill/>
        </p:spPr>
        <p:txBody>
          <a:bodyPr wrap="square" rtlCol="0">
            <a:spAutoFit/>
          </a:bodyPr>
          <a:lstStyle/>
          <a:p>
            <a:r>
              <a:rPr lang="en-US" sz="1400" dirty="0"/>
              <a:t>32%</a:t>
            </a:r>
          </a:p>
        </p:txBody>
      </p:sp>
      <p:graphicFrame>
        <p:nvGraphicFramePr>
          <p:cNvPr id="11" name="Table 10">
            <a:extLst>
              <a:ext uri="{FF2B5EF4-FFF2-40B4-BE49-F238E27FC236}">
                <a16:creationId xmlns:a16="http://schemas.microsoft.com/office/drawing/2014/main" id="{E9BAEDE8-EB50-457D-8EFA-691F04C423D6}"/>
              </a:ext>
            </a:extLst>
          </p:cNvPr>
          <p:cNvGraphicFramePr>
            <a:graphicFrameLocks noGrp="1"/>
          </p:cNvGraphicFramePr>
          <p:nvPr>
            <p:extLst>
              <p:ext uri="{D42A27DB-BD31-4B8C-83A1-F6EECF244321}">
                <p14:modId xmlns:p14="http://schemas.microsoft.com/office/powerpoint/2010/main" val="2178163617"/>
              </p:ext>
            </p:extLst>
          </p:nvPr>
        </p:nvGraphicFramePr>
        <p:xfrm>
          <a:off x="194047" y="4593400"/>
          <a:ext cx="2699540" cy="2194560"/>
        </p:xfrm>
        <a:graphic>
          <a:graphicData uri="http://schemas.openxmlformats.org/drawingml/2006/table">
            <a:tbl>
              <a:tblPr/>
              <a:tblGrid>
                <a:gridCol w="674885">
                  <a:extLst>
                    <a:ext uri="{9D8B030D-6E8A-4147-A177-3AD203B41FA5}">
                      <a16:colId xmlns:a16="http://schemas.microsoft.com/office/drawing/2014/main" val="736275674"/>
                    </a:ext>
                  </a:extLst>
                </a:gridCol>
                <a:gridCol w="674885">
                  <a:extLst>
                    <a:ext uri="{9D8B030D-6E8A-4147-A177-3AD203B41FA5}">
                      <a16:colId xmlns:a16="http://schemas.microsoft.com/office/drawing/2014/main" val="4224401845"/>
                    </a:ext>
                  </a:extLst>
                </a:gridCol>
                <a:gridCol w="674885">
                  <a:extLst>
                    <a:ext uri="{9D8B030D-6E8A-4147-A177-3AD203B41FA5}">
                      <a16:colId xmlns:a16="http://schemas.microsoft.com/office/drawing/2014/main" val="3376960594"/>
                    </a:ext>
                  </a:extLst>
                </a:gridCol>
                <a:gridCol w="674885">
                  <a:extLst>
                    <a:ext uri="{9D8B030D-6E8A-4147-A177-3AD203B41FA5}">
                      <a16:colId xmlns:a16="http://schemas.microsoft.com/office/drawing/2014/main" val="4092755469"/>
                    </a:ext>
                  </a:extLst>
                </a:gridCol>
              </a:tblGrid>
              <a:tr h="0">
                <a:tc>
                  <a:txBody>
                    <a:bodyPr/>
                    <a:lstStyle/>
                    <a:p>
                      <a:pPr fontAlgn="t"/>
                      <a:r>
                        <a:rPr lang="en-US" sz="1200" u="none" strike="noStrike" dirty="0">
                          <a:solidFill>
                            <a:srgbClr val="000000"/>
                          </a:solidFill>
                          <a:effectLst/>
                        </a:rPr>
                        <a:t>Type</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Count </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Average Size</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Owned</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extLst>
                  <a:ext uri="{0D108BD9-81ED-4DB2-BD59-A6C34878D82A}">
                    <a16:rowId xmlns:a16="http://schemas.microsoft.com/office/drawing/2014/main" val="1943999461"/>
                  </a:ext>
                </a:extLst>
              </a:tr>
              <a:tr h="0">
                <a:tc>
                  <a:txBody>
                    <a:bodyPr/>
                    <a:lstStyle/>
                    <a:p>
                      <a:pPr fontAlgn="t"/>
                      <a:r>
                        <a:rPr lang="en-US" sz="1200" dirty="0">
                          <a:effectLst/>
                        </a:rPr>
                        <a:t>All</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284,477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a:effectLst/>
                        </a:rPr>
                        <a:t>2.68</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a:effectLst/>
                        </a:rPr>
                        <a:t>66.6</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99493188"/>
                  </a:ext>
                </a:extLst>
              </a:tr>
              <a:tr h="0">
                <a:tc>
                  <a:txBody>
                    <a:bodyPr/>
                    <a:lstStyle/>
                    <a:p>
                      <a:pPr fontAlgn="t"/>
                      <a:r>
                        <a:rPr lang="en-US" sz="1200">
                          <a:effectLst/>
                        </a:rPr>
                        <a:t>Married</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152,096</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effectLst/>
                        </a:rPr>
                        <a:t>3.29</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80.3</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9067657"/>
                  </a:ext>
                </a:extLst>
              </a:tr>
              <a:tr h="0">
                <a:tc>
                  <a:txBody>
                    <a:bodyPr/>
                    <a:lstStyle/>
                    <a:p>
                      <a:pPr fontAlgn="t"/>
                      <a:r>
                        <a:rPr lang="en-US" sz="1200">
                          <a:effectLst/>
                        </a:rPr>
                        <a:t>Non Family</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90,005</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1.34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a:effectLst/>
                        </a:rPr>
                        <a:t>51.7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100931769"/>
                  </a:ext>
                </a:extLst>
              </a:tr>
              <a:tr h="0">
                <a:tc>
                  <a:txBody>
                    <a:bodyPr/>
                    <a:lstStyle/>
                    <a:p>
                      <a:pPr fontAlgn="t"/>
                      <a:r>
                        <a:rPr lang="en-US" sz="1200">
                          <a:effectLst/>
                        </a:rPr>
                        <a:t>Female</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27,791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3.34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46.7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47765566"/>
                  </a:ext>
                </a:extLst>
              </a:tr>
              <a:tr h="0">
                <a:tc>
                  <a:txBody>
                    <a:bodyPr/>
                    <a:lstStyle/>
                    <a:p>
                      <a:pPr fontAlgn="t"/>
                      <a:r>
                        <a:rPr lang="en-US" sz="1200">
                          <a:effectLst/>
                        </a:rPr>
                        <a:t>Male</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14,585</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3.31</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dirty="0">
                          <a:effectLst/>
                        </a:rPr>
                        <a:t>53.9</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179594294"/>
                  </a:ext>
                </a:extLst>
              </a:tr>
            </a:tbl>
          </a:graphicData>
        </a:graphic>
      </p:graphicFrame>
      <p:sp>
        <p:nvSpPr>
          <p:cNvPr id="56" name="Title 1">
            <a:extLst>
              <a:ext uri="{FF2B5EF4-FFF2-40B4-BE49-F238E27FC236}">
                <a16:creationId xmlns:a16="http://schemas.microsoft.com/office/drawing/2014/main" id="{139E7972-1D99-4CC5-B36F-8783F1E15004}"/>
              </a:ext>
            </a:extLst>
          </p:cNvPr>
          <p:cNvSpPr txBox="1">
            <a:spLocks/>
          </p:cNvSpPr>
          <p:nvPr/>
        </p:nvSpPr>
        <p:spPr>
          <a:xfrm>
            <a:off x="307072" y="-40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Customer Profile</a:t>
            </a:r>
          </a:p>
        </p:txBody>
      </p:sp>
      <p:graphicFrame>
        <p:nvGraphicFramePr>
          <p:cNvPr id="12" name="Table 11">
            <a:extLst>
              <a:ext uri="{FF2B5EF4-FFF2-40B4-BE49-F238E27FC236}">
                <a16:creationId xmlns:a16="http://schemas.microsoft.com/office/drawing/2014/main" id="{9C68FBA2-CA6B-4824-8A82-0CA6D48980CC}"/>
              </a:ext>
            </a:extLst>
          </p:cNvPr>
          <p:cNvGraphicFramePr>
            <a:graphicFrameLocks noGrp="1"/>
          </p:cNvGraphicFramePr>
          <p:nvPr>
            <p:extLst>
              <p:ext uri="{D42A27DB-BD31-4B8C-83A1-F6EECF244321}">
                <p14:modId xmlns:p14="http://schemas.microsoft.com/office/powerpoint/2010/main" val="100794922"/>
              </p:ext>
            </p:extLst>
          </p:nvPr>
        </p:nvGraphicFramePr>
        <p:xfrm>
          <a:off x="6269393" y="4591512"/>
          <a:ext cx="2699540" cy="2194560"/>
        </p:xfrm>
        <a:graphic>
          <a:graphicData uri="http://schemas.openxmlformats.org/drawingml/2006/table">
            <a:tbl>
              <a:tblPr/>
              <a:tblGrid>
                <a:gridCol w="674885">
                  <a:extLst>
                    <a:ext uri="{9D8B030D-6E8A-4147-A177-3AD203B41FA5}">
                      <a16:colId xmlns:a16="http://schemas.microsoft.com/office/drawing/2014/main" val="3913963893"/>
                    </a:ext>
                  </a:extLst>
                </a:gridCol>
                <a:gridCol w="674885">
                  <a:extLst>
                    <a:ext uri="{9D8B030D-6E8A-4147-A177-3AD203B41FA5}">
                      <a16:colId xmlns:a16="http://schemas.microsoft.com/office/drawing/2014/main" val="3443455866"/>
                    </a:ext>
                  </a:extLst>
                </a:gridCol>
                <a:gridCol w="674885">
                  <a:extLst>
                    <a:ext uri="{9D8B030D-6E8A-4147-A177-3AD203B41FA5}">
                      <a16:colId xmlns:a16="http://schemas.microsoft.com/office/drawing/2014/main" val="526555944"/>
                    </a:ext>
                  </a:extLst>
                </a:gridCol>
                <a:gridCol w="674885">
                  <a:extLst>
                    <a:ext uri="{9D8B030D-6E8A-4147-A177-3AD203B41FA5}">
                      <a16:colId xmlns:a16="http://schemas.microsoft.com/office/drawing/2014/main" val="49630813"/>
                    </a:ext>
                  </a:extLst>
                </a:gridCol>
              </a:tblGrid>
              <a:tr h="0">
                <a:tc>
                  <a:txBody>
                    <a:bodyPr/>
                    <a:lstStyle/>
                    <a:p>
                      <a:pPr fontAlgn="t"/>
                      <a:r>
                        <a:rPr lang="en-US" sz="1200" u="none" strike="noStrike">
                          <a:solidFill>
                            <a:srgbClr val="000000"/>
                          </a:solidFill>
                          <a:effectLst/>
                        </a:rPr>
                        <a:t>Type</a:t>
                      </a:r>
                      <a:endParaRPr lang="en-US" sz="120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a:solidFill>
                            <a:srgbClr val="000000"/>
                          </a:solidFill>
                          <a:effectLst/>
                        </a:rPr>
                        <a:t>Count </a:t>
                      </a:r>
                      <a:endParaRPr lang="en-US" sz="120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a:solidFill>
                            <a:srgbClr val="000000"/>
                          </a:solidFill>
                          <a:effectLst/>
                        </a:rPr>
                        <a:t>Average Size</a:t>
                      </a:r>
                      <a:endParaRPr lang="en-US" sz="120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Owned</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extLst>
                  <a:ext uri="{0D108BD9-81ED-4DB2-BD59-A6C34878D82A}">
                    <a16:rowId xmlns:a16="http://schemas.microsoft.com/office/drawing/2014/main" val="2912280672"/>
                  </a:ext>
                </a:extLst>
              </a:tr>
              <a:tr h="0">
                <a:tc>
                  <a:txBody>
                    <a:bodyPr/>
                    <a:lstStyle/>
                    <a:p>
                      <a:pPr fontAlgn="t"/>
                      <a:r>
                        <a:rPr lang="en-US" sz="1200">
                          <a:effectLst/>
                        </a:rPr>
                        <a:t>All</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a:effectLst/>
                        </a:rPr>
                        <a:t>851,077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2.45</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57.4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093044283"/>
                  </a:ext>
                </a:extLst>
              </a:tr>
              <a:tr h="0">
                <a:tc>
                  <a:txBody>
                    <a:bodyPr/>
                    <a:lstStyle/>
                    <a:p>
                      <a:pPr fontAlgn="t"/>
                      <a:r>
                        <a:rPr lang="en-US" sz="1200">
                          <a:effectLst/>
                        </a:rPr>
                        <a:t>Married</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405,025</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3.14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75.6</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24299430"/>
                  </a:ext>
                </a:extLst>
              </a:tr>
              <a:tr h="0">
                <a:tc>
                  <a:txBody>
                    <a:bodyPr/>
                    <a:lstStyle/>
                    <a:p>
                      <a:pPr fontAlgn="t"/>
                      <a:r>
                        <a:rPr lang="en-US" sz="1200">
                          <a:effectLst/>
                        </a:rPr>
                        <a:t>Non Family</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338,778</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1.38</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39.1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486427558"/>
                  </a:ext>
                </a:extLst>
              </a:tr>
              <a:tr h="0">
                <a:tc>
                  <a:txBody>
                    <a:bodyPr/>
                    <a:lstStyle/>
                    <a:p>
                      <a:pPr fontAlgn="t"/>
                      <a:r>
                        <a:rPr lang="en-US" sz="1200">
                          <a:effectLst/>
                        </a:rPr>
                        <a:t>Female</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73,389</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3.17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46.4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95750373"/>
                  </a:ext>
                </a:extLst>
              </a:tr>
              <a:tr h="0">
                <a:tc>
                  <a:txBody>
                    <a:bodyPr/>
                    <a:lstStyle/>
                    <a:p>
                      <a:pPr fontAlgn="t"/>
                      <a:r>
                        <a:rPr lang="en-US" sz="1200">
                          <a:effectLst/>
                        </a:rPr>
                        <a:t>Male</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33,885</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3.21</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dirty="0">
                          <a:effectLst/>
                        </a:rPr>
                        <a:t>47</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713447400"/>
                  </a:ext>
                </a:extLst>
              </a:tr>
            </a:tbl>
          </a:graphicData>
        </a:graphic>
      </p:graphicFrame>
      <p:sp>
        <p:nvSpPr>
          <p:cNvPr id="13" name="TextBox 12">
            <a:extLst>
              <a:ext uri="{FF2B5EF4-FFF2-40B4-BE49-F238E27FC236}">
                <a16:creationId xmlns:a16="http://schemas.microsoft.com/office/drawing/2014/main" id="{25BD3EF0-AD09-4C28-A07A-126D583EF212}"/>
              </a:ext>
            </a:extLst>
          </p:cNvPr>
          <p:cNvSpPr txBox="1"/>
          <p:nvPr/>
        </p:nvSpPr>
        <p:spPr>
          <a:xfrm>
            <a:off x="745833" y="2800057"/>
            <a:ext cx="1627715" cy="877163"/>
          </a:xfrm>
          <a:prstGeom prst="rect">
            <a:avLst/>
          </a:prstGeom>
          <a:noFill/>
        </p:spPr>
        <p:txBody>
          <a:bodyPr wrap="square" rtlCol="0">
            <a:spAutoFit/>
          </a:bodyPr>
          <a:lstStyle/>
          <a:p>
            <a:pPr algn="ctr"/>
            <a:r>
              <a:rPr lang="en-US" sz="1700" dirty="0"/>
              <a:t>Children Under Age Five</a:t>
            </a:r>
          </a:p>
          <a:p>
            <a:pPr algn="ctr"/>
            <a:r>
              <a:rPr lang="en-US" sz="1700" dirty="0"/>
              <a:t>6.4%</a:t>
            </a:r>
          </a:p>
        </p:txBody>
      </p:sp>
      <p:sp>
        <p:nvSpPr>
          <p:cNvPr id="57" name="TextBox 56">
            <a:extLst>
              <a:ext uri="{FF2B5EF4-FFF2-40B4-BE49-F238E27FC236}">
                <a16:creationId xmlns:a16="http://schemas.microsoft.com/office/drawing/2014/main" id="{09B61BDA-F506-46E4-BE2D-3C70FFB2AEA5}"/>
              </a:ext>
            </a:extLst>
          </p:cNvPr>
          <p:cNvSpPr txBox="1"/>
          <p:nvPr/>
        </p:nvSpPr>
        <p:spPr>
          <a:xfrm>
            <a:off x="6792181" y="2800834"/>
            <a:ext cx="1634593" cy="877163"/>
          </a:xfrm>
          <a:prstGeom prst="rect">
            <a:avLst/>
          </a:prstGeom>
          <a:noFill/>
        </p:spPr>
        <p:txBody>
          <a:bodyPr wrap="square" rtlCol="0">
            <a:spAutoFit/>
          </a:bodyPr>
          <a:lstStyle/>
          <a:p>
            <a:pPr algn="ctr"/>
            <a:r>
              <a:rPr lang="en-US" sz="1700" dirty="0"/>
              <a:t>Children Under Age Five</a:t>
            </a:r>
          </a:p>
          <a:p>
            <a:pPr algn="ctr"/>
            <a:r>
              <a:rPr lang="en-US" sz="1700" dirty="0"/>
              <a:t>5.8%</a:t>
            </a:r>
          </a:p>
        </p:txBody>
      </p:sp>
      <p:sp>
        <p:nvSpPr>
          <p:cNvPr id="58" name="TextBox 57">
            <a:extLst>
              <a:ext uri="{FF2B5EF4-FFF2-40B4-BE49-F238E27FC236}">
                <a16:creationId xmlns:a16="http://schemas.microsoft.com/office/drawing/2014/main" id="{75F29F85-5FF2-4893-8DFE-E951C8E82F32}"/>
              </a:ext>
            </a:extLst>
          </p:cNvPr>
          <p:cNvSpPr txBox="1"/>
          <p:nvPr/>
        </p:nvSpPr>
        <p:spPr>
          <a:xfrm>
            <a:off x="8456912" y="3071578"/>
            <a:ext cx="684715" cy="307777"/>
          </a:xfrm>
          <a:prstGeom prst="rect">
            <a:avLst/>
          </a:prstGeom>
          <a:noFill/>
        </p:spPr>
        <p:txBody>
          <a:bodyPr wrap="square" rtlCol="0">
            <a:spAutoFit/>
          </a:bodyPr>
          <a:lstStyle/>
          <a:p>
            <a:r>
              <a:rPr lang="en-US" sz="1400" dirty="0"/>
              <a:t>48%</a:t>
            </a:r>
          </a:p>
        </p:txBody>
      </p:sp>
      <p:sp>
        <p:nvSpPr>
          <p:cNvPr id="59" name="TextBox 58">
            <a:extLst>
              <a:ext uri="{FF2B5EF4-FFF2-40B4-BE49-F238E27FC236}">
                <a16:creationId xmlns:a16="http://schemas.microsoft.com/office/drawing/2014/main" id="{52BF5E64-7B3B-4CA2-935F-B9F11624A440}"/>
              </a:ext>
            </a:extLst>
          </p:cNvPr>
          <p:cNvSpPr txBox="1"/>
          <p:nvPr/>
        </p:nvSpPr>
        <p:spPr>
          <a:xfrm>
            <a:off x="7513318" y="1958392"/>
            <a:ext cx="684715" cy="307777"/>
          </a:xfrm>
          <a:prstGeom prst="rect">
            <a:avLst/>
          </a:prstGeom>
          <a:noFill/>
        </p:spPr>
        <p:txBody>
          <a:bodyPr wrap="square" rtlCol="0">
            <a:spAutoFit/>
          </a:bodyPr>
          <a:lstStyle/>
          <a:p>
            <a:r>
              <a:rPr lang="en-US" sz="1400" dirty="0"/>
              <a:t>4%</a:t>
            </a:r>
          </a:p>
        </p:txBody>
      </p:sp>
      <p:sp>
        <p:nvSpPr>
          <p:cNvPr id="60" name="TextBox 59">
            <a:extLst>
              <a:ext uri="{FF2B5EF4-FFF2-40B4-BE49-F238E27FC236}">
                <a16:creationId xmlns:a16="http://schemas.microsoft.com/office/drawing/2014/main" id="{CFAFDBF8-5F2C-4F24-92C5-EA5D7A0D8715}"/>
              </a:ext>
            </a:extLst>
          </p:cNvPr>
          <p:cNvSpPr txBox="1"/>
          <p:nvPr/>
        </p:nvSpPr>
        <p:spPr>
          <a:xfrm>
            <a:off x="7081915" y="2013306"/>
            <a:ext cx="403695" cy="307777"/>
          </a:xfrm>
          <a:prstGeom prst="rect">
            <a:avLst/>
          </a:prstGeom>
          <a:noFill/>
        </p:spPr>
        <p:txBody>
          <a:bodyPr wrap="square" rtlCol="0">
            <a:spAutoFit/>
          </a:bodyPr>
          <a:lstStyle/>
          <a:p>
            <a:r>
              <a:rPr lang="en-US" sz="1400" dirty="0"/>
              <a:t>9%</a:t>
            </a:r>
          </a:p>
        </p:txBody>
      </p:sp>
      <p:sp>
        <p:nvSpPr>
          <p:cNvPr id="61" name="TextBox 60">
            <a:extLst>
              <a:ext uri="{FF2B5EF4-FFF2-40B4-BE49-F238E27FC236}">
                <a16:creationId xmlns:a16="http://schemas.microsoft.com/office/drawing/2014/main" id="{F5068EF3-09FC-45D4-9BCB-41A89D5385C7}"/>
              </a:ext>
            </a:extLst>
          </p:cNvPr>
          <p:cNvSpPr txBox="1"/>
          <p:nvPr/>
        </p:nvSpPr>
        <p:spPr>
          <a:xfrm>
            <a:off x="6284492" y="3121223"/>
            <a:ext cx="684715" cy="307777"/>
          </a:xfrm>
          <a:prstGeom prst="rect">
            <a:avLst/>
          </a:prstGeom>
          <a:noFill/>
        </p:spPr>
        <p:txBody>
          <a:bodyPr wrap="square" rtlCol="0">
            <a:spAutoFit/>
          </a:bodyPr>
          <a:lstStyle/>
          <a:p>
            <a:r>
              <a:rPr lang="en-US" sz="1400" dirty="0"/>
              <a:t>40%</a:t>
            </a:r>
          </a:p>
        </p:txBody>
      </p:sp>
      <p:graphicFrame>
        <p:nvGraphicFramePr>
          <p:cNvPr id="14" name="Table 13">
            <a:extLst>
              <a:ext uri="{FF2B5EF4-FFF2-40B4-BE49-F238E27FC236}">
                <a16:creationId xmlns:a16="http://schemas.microsoft.com/office/drawing/2014/main" id="{69BB9D8F-A752-4BCD-A08D-73365C4BC1BA}"/>
              </a:ext>
            </a:extLst>
          </p:cNvPr>
          <p:cNvGraphicFramePr>
            <a:graphicFrameLocks noGrp="1"/>
          </p:cNvGraphicFramePr>
          <p:nvPr>
            <p:extLst>
              <p:ext uri="{D42A27DB-BD31-4B8C-83A1-F6EECF244321}">
                <p14:modId xmlns:p14="http://schemas.microsoft.com/office/powerpoint/2010/main" val="841121744"/>
              </p:ext>
            </p:extLst>
          </p:nvPr>
        </p:nvGraphicFramePr>
        <p:xfrm>
          <a:off x="9302289" y="4594245"/>
          <a:ext cx="2699540" cy="2194560"/>
        </p:xfrm>
        <a:graphic>
          <a:graphicData uri="http://schemas.openxmlformats.org/drawingml/2006/table">
            <a:tbl>
              <a:tblPr/>
              <a:tblGrid>
                <a:gridCol w="674885">
                  <a:extLst>
                    <a:ext uri="{9D8B030D-6E8A-4147-A177-3AD203B41FA5}">
                      <a16:colId xmlns:a16="http://schemas.microsoft.com/office/drawing/2014/main" val="440019331"/>
                    </a:ext>
                  </a:extLst>
                </a:gridCol>
                <a:gridCol w="674885">
                  <a:extLst>
                    <a:ext uri="{9D8B030D-6E8A-4147-A177-3AD203B41FA5}">
                      <a16:colId xmlns:a16="http://schemas.microsoft.com/office/drawing/2014/main" val="1888506010"/>
                    </a:ext>
                  </a:extLst>
                </a:gridCol>
                <a:gridCol w="674885">
                  <a:extLst>
                    <a:ext uri="{9D8B030D-6E8A-4147-A177-3AD203B41FA5}">
                      <a16:colId xmlns:a16="http://schemas.microsoft.com/office/drawing/2014/main" val="3224981856"/>
                    </a:ext>
                  </a:extLst>
                </a:gridCol>
                <a:gridCol w="674885">
                  <a:extLst>
                    <a:ext uri="{9D8B030D-6E8A-4147-A177-3AD203B41FA5}">
                      <a16:colId xmlns:a16="http://schemas.microsoft.com/office/drawing/2014/main" val="750855212"/>
                    </a:ext>
                  </a:extLst>
                </a:gridCol>
              </a:tblGrid>
              <a:tr h="0">
                <a:tc>
                  <a:txBody>
                    <a:bodyPr/>
                    <a:lstStyle/>
                    <a:p>
                      <a:pPr fontAlgn="t"/>
                      <a:r>
                        <a:rPr lang="en-US" sz="1200" u="none" strike="noStrike" dirty="0">
                          <a:solidFill>
                            <a:srgbClr val="000000"/>
                          </a:solidFill>
                          <a:effectLst/>
                        </a:rPr>
                        <a:t>Type</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Count </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Average Size</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Owned</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extLst>
                  <a:ext uri="{0D108BD9-81ED-4DB2-BD59-A6C34878D82A}">
                    <a16:rowId xmlns:a16="http://schemas.microsoft.com/office/drawing/2014/main" val="3104960939"/>
                  </a:ext>
                </a:extLst>
              </a:tr>
              <a:tr h="0">
                <a:tc>
                  <a:txBody>
                    <a:bodyPr/>
                    <a:lstStyle/>
                    <a:p>
                      <a:pPr fontAlgn="t"/>
                      <a:r>
                        <a:rPr lang="en-US" sz="1200">
                          <a:effectLst/>
                        </a:rPr>
                        <a:t>All</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312,839</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2.64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61.2</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28777183"/>
                  </a:ext>
                </a:extLst>
              </a:tr>
              <a:tr h="0">
                <a:tc>
                  <a:txBody>
                    <a:bodyPr/>
                    <a:lstStyle/>
                    <a:p>
                      <a:pPr fontAlgn="t"/>
                      <a:r>
                        <a:rPr lang="en-US" sz="1200">
                          <a:effectLst/>
                        </a:rPr>
                        <a:t>Married</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156,559</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3.28</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75.3</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20869419"/>
                  </a:ext>
                </a:extLst>
              </a:tr>
              <a:tr h="0">
                <a:tc>
                  <a:txBody>
                    <a:bodyPr/>
                    <a:lstStyle/>
                    <a:p>
                      <a:pPr fontAlgn="t"/>
                      <a:r>
                        <a:rPr lang="en-US" sz="1200">
                          <a:effectLst/>
                        </a:rPr>
                        <a:t>Non Family</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104,774</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1.31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47.5</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91560391"/>
                  </a:ext>
                </a:extLst>
              </a:tr>
              <a:tr h="0">
                <a:tc>
                  <a:txBody>
                    <a:bodyPr/>
                    <a:lstStyle/>
                    <a:p>
                      <a:pPr fontAlgn="t"/>
                      <a:r>
                        <a:rPr lang="en-US" sz="1200">
                          <a:effectLst/>
                        </a:rPr>
                        <a:t>Female</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36,421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3.41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44.6</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02693378"/>
                  </a:ext>
                </a:extLst>
              </a:tr>
              <a:tr h="0">
                <a:tc>
                  <a:txBody>
                    <a:bodyPr/>
                    <a:lstStyle/>
                    <a:p>
                      <a:pPr fontAlgn="t"/>
                      <a:r>
                        <a:rPr lang="en-US" sz="1200">
                          <a:effectLst/>
                        </a:rPr>
                        <a:t>Male</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15,085</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dirty="0">
                          <a:effectLst/>
                        </a:rPr>
                        <a:t>3.41</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dirty="0">
                          <a:effectLst/>
                        </a:rPr>
                        <a:t>51.1</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580540263"/>
                  </a:ext>
                </a:extLst>
              </a:tr>
            </a:tbl>
          </a:graphicData>
        </a:graphic>
      </p:graphicFrame>
      <p:sp>
        <p:nvSpPr>
          <p:cNvPr id="62" name="TextBox 61">
            <a:extLst>
              <a:ext uri="{FF2B5EF4-FFF2-40B4-BE49-F238E27FC236}">
                <a16:creationId xmlns:a16="http://schemas.microsoft.com/office/drawing/2014/main" id="{36F9568B-C401-4479-8157-D175849C7E19}"/>
              </a:ext>
            </a:extLst>
          </p:cNvPr>
          <p:cNvSpPr txBox="1"/>
          <p:nvPr/>
        </p:nvSpPr>
        <p:spPr>
          <a:xfrm>
            <a:off x="9813390" y="2800056"/>
            <a:ext cx="1671496" cy="877163"/>
          </a:xfrm>
          <a:prstGeom prst="rect">
            <a:avLst/>
          </a:prstGeom>
          <a:noFill/>
        </p:spPr>
        <p:txBody>
          <a:bodyPr wrap="square" rtlCol="0">
            <a:spAutoFit/>
          </a:bodyPr>
          <a:lstStyle/>
          <a:p>
            <a:pPr algn="ctr"/>
            <a:r>
              <a:rPr lang="en-US" sz="1700" dirty="0"/>
              <a:t>Children Under Age Five</a:t>
            </a:r>
          </a:p>
          <a:p>
            <a:pPr algn="ctr"/>
            <a:r>
              <a:rPr lang="en-US" sz="1700" dirty="0"/>
              <a:t>6.7%</a:t>
            </a:r>
          </a:p>
        </p:txBody>
      </p:sp>
      <p:sp>
        <p:nvSpPr>
          <p:cNvPr id="63" name="TextBox 62">
            <a:extLst>
              <a:ext uri="{FF2B5EF4-FFF2-40B4-BE49-F238E27FC236}">
                <a16:creationId xmlns:a16="http://schemas.microsoft.com/office/drawing/2014/main" id="{B84A0BCD-DFD4-43FD-82DB-A3D8111ECBF5}"/>
              </a:ext>
            </a:extLst>
          </p:cNvPr>
          <p:cNvSpPr txBox="1"/>
          <p:nvPr/>
        </p:nvSpPr>
        <p:spPr>
          <a:xfrm>
            <a:off x="3784762" y="2836529"/>
            <a:ext cx="1597819" cy="877163"/>
          </a:xfrm>
          <a:prstGeom prst="rect">
            <a:avLst/>
          </a:prstGeom>
          <a:noFill/>
        </p:spPr>
        <p:txBody>
          <a:bodyPr wrap="square" rtlCol="0">
            <a:spAutoFit/>
          </a:bodyPr>
          <a:lstStyle/>
          <a:p>
            <a:pPr algn="ctr"/>
            <a:r>
              <a:rPr lang="en-US" sz="1700" dirty="0"/>
              <a:t>Children Under Age Five</a:t>
            </a:r>
          </a:p>
          <a:p>
            <a:pPr algn="ctr"/>
            <a:r>
              <a:rPr lang="en-US" sz="1700" dirty="0"/>
              <a:t>5.7%</a:t>
            </a:r>
          </a:p>
        </p:txBody>
      </p:sp>
      <p:sp>
        <p:nvSpPr>
          <p:cNvPr id="64" name="TextBox 63">
            <a:extLst>
              <a:ext uri="{FF2B5EF4-FFF2-40B4-BE49-F238E27FC236}">
                <a16:creationId xmlns:a16="http://schemas.microsoft.com/office/drawing/2014/main" id="{55CD506C-D06C-44BB-8598-AE9809229D85}"/>
              </a:ext>
            </a:extLst>
          </p:cNvPr>
          <p:cNvSpPr txBox="1"/>
          <p:nvPr/>
        </p:nvSpPr>
        <p:spPr>
          <a:xfrm>
            <a:off x="11500523" y="3054734"/>
            <a:ext cx="684715" cy="307777"/>
          </a:xfrm>
          <a:prstGeom prst="rect">
            <a:avLst/>
          </a:prstGeom>
          <a:noFill/>
        </p:spPr>
        <p:txBody>
          <a:bodyPr wrap="square" rtlCol="0">
            <a:spAutoFit/>
          </a:bodyPr>
          <a:lstStyle/>
          <a:p>
            <a:r>
              <a:rPr lang="en-US" sz="1400" dirty="0"/>
              <a:t>50%</a:t>
            </a:r>
          </a:p>
        </p:txBody>
      </p:sp>
      <p:sp>
        <p:nvSpPr>
          <p:cNvPr id="65" name="TextBox 64">
            <a:extLst>
              <a:ext uri="{FF2B5EF4-FFF2-40B4-BE49-F238E27FC236}">
                <a16:creationId xmlns:a16="http://schemas.microsoft.com/office/drawing/2014/main" id="{084AADBD-6759-4E76-B3A1-AE09363A6CCC}"/>
              </a:ext>
            </a:extLst>
          </p:cNvPr>
          <p:cNvSpPr txBox="1"/>
          <p:nvPr/>
        </p:nvSpPr>
        <p:spPr>
          <a:xfrm>
            <a:off x="9296387" y="3073206"/>
            <a:ext cx="684715" cy="307777"/>
          </a:xfrm>
          <a:prstGeom prst="rect">
            <a:avLst/>
          </a:prstGeom>
          <a:noFill/>
        </p:spPr>
        <p:txBody>
          <a:bodyPr wrap="square" rtlCol="0">
            <a:spAutoFit/>
          </a:bodyPr>
          <a:lstStyle/>
          <a:p>
            <a:r>
              <a:rPr lang="en-US" sz="1400" dirty="0"/>
              <a:t>34%</a:t>
            </a:r>
          </a:p>
        </p:txBody>
      </p:sp>
      <p:sp>
        <p:nvSpPr>
          <p:cNvPr id="66" name="TextBox 65">
            <a:extLst>
              <a:ext uri="{FF2B5EF4-FFF2-40B4-BE49-F238E27FC236}">
                <a16:creationId xmlns:a16="http://schemas.microsoft.com/office/drawing/2014/main" id="{AF4AA7AD-115F-426A-8DBA-32F7482534A0}"/>
              </a:ext>
            </a:extLst>
          </p:cNvPr>
          <p:cNvSpPr txBox="1"/>
          <p:nvPr/>
        </p:nvSpPr>
        <p:spPr>
          <a:xfrm>
            <a:off x="10492715" y="1959846"/>
            <a:ext cx="684715" cy="307777"/>
          </a:xfrm>
          <a:prstGeom prst="rect">
            <a:avLst/>
          </a:prstGeom>
          <a:noFill/>
        </p:spPr>
        <p:txBody>
          <a:bodyPr wrap="square" rtlCol="0">
            <a:spAutoFit/>
          </a:bodyPr>
          <a:lstStyle/>
          <a:p>
            <a:r>
              <a:rPr lang="en-US" sz="1400" dirty="0"/>
              <a:t>5%</a:t>
            </a:r>
          </a:p>
        </p:txBody>
      </p:sp>
      <p:sp>
        <p:nvSpPr>
          <p:cNvPr id="67" name="TextBox 66">
            <a:extLst>
              <a:ext uri="{FF2B5EF4-FFF2-40B4-BE49-F238E27FC236}">
                <a16:creationId xmlns:a16="http://schemas.microsoft.com/office/drawing/2014/main" id="{C61EEDB5-1EFA-433E-95FF-E73CA35D3E09}"/>
              </a:ext>
            </a:extLst>
          </p:cNvPr>
          <p:cNvSpPr txBox="1"/>
          <p:nvPr/>
        </p:nvSpPr>
        <p:spPr>
          <a:xfrm>
            <a:off x="9950905" y="2063943"/>
            <a:ext cx="684715" cy="307777"/>
          </a:xfrm>
          <a:prstGeom prst="rect">
            <a:avLst/>
          </a:prstGeom>
          <a:noFill/>
        </p:spPr>
        <p:txBody>
          <a:bodyPr wrap="square" rtlCol="0">
            <a:spAutoFit/>
          </a:bodyPr>
          <a:lstStyle/>
          <a:p>
            <a:r>
              <a:rPr lang="en-US" sz="1400" dirty="0"/>
              <a:t>12%</a:t>
            </a:r>
          </a:p>
        </p:txBody>
      </p:sp>
      <p:graphicFrame>
        <p:nvGraphicFramePr>
          <p:cNvPr id="15" name="Table 14">
            <a:extLst>
              <a:ext uri="{FF2B5EF4-FFF2-40B4-BE49-F238E27FC236}">
                <a16:creationId xmlns:a16="http://schemas.microsoft.com/office/drawing/2014/main" id="{7AE1A67A-B1A7-45D3-86BF-92B525943129}"/>
              </a:ext>
            </a:extLst>
          </p:cNvPr>
          <p:cNvGraphicFramePr>
            <a:graphicFrameLocks noGrp="1"/>
          </p:cNvGraphicFramePr>
          <p:nvPr>
            <p:extLst>
              <p:ext uri="{D42A27DB-BD31-4B8C-83A1-F6EECF244321}">
                <p14:modId xmlns:p14="http://schemas.microsoft.com/office/powerpoint/2010/main" val="3418745208"/>
              </p:ext>
            </p:extLst>
          </p:nvPr>
        </p:nvGraphicFramePr>
        <p:xfrm>
          <a:off x="3219310" y="4589877"/>
          <a:ext cx="2712900" cy="2194560"/>
        </p:xfrm>
        <a:graphic>
          <a:graphicData uri="http://schemas.openxmlformats.org/drawingml/2006/table">
            <a:tbl>
              <a:tblPr/>
              <a:tblGrid>
                <a:gridCol w="678225">
                  <a:extLst>
                    <a:ext uri="{9D8B030D-6E8A-4147-A177-3AD203B41FA5}">
                      <a16:colId xmlns:a16="http://schemas.microsoft.com/office/drawing/2014/main" val="3366581460"/>
                    </a:ext>
                  </a:extLst>
                </a:gridCol>
                <a:gridCol w="678225">
                  <a:extLst>
                    <a:ext uri="{9D8B030D-6E8A-4147-A177-3AD203B41FA5}">
                      <a16:colId xmlns:a16="http://schemas.microsoft.com/office/drawing/2014/main" val="990217872"/>
                    </a:ext>
                  </a:extLst>
                </a:gridCol>
                <a:gridCol w="678225">
                  <a:extLst>
                    <a:ext uri="{9D8B030D-6E8A-4147-A177-3AD203B41FA5}">
                      <a16:colId xmlns:a16="http://schemas.microsoft.com/office/drawing/2014/main" val="644866965"/>
                    </a:ext>
                  </a:extLst>
                </a:gridCol>
                <a:gridCol w="678225">
                  <a:extLst>
                    <a:ext uri="{9D8B030D-6E8A-4147-A177-3AD203B41FA5}">
                      <a16:colId xmlns:a16="http://schemas.microsoft.com/office/drawing/2014/main" val="2687592808"/>
                    </a:ext>
                  </a:extLst>
                </a:gridCol>
              </a:tblGrid>
              <a:tr h="0">
                <a:tc>
                  <a:txBody>
                    <a:bodyPr/>
                    <a:lstStyle/>
                    <a:p>
                      <a:pPr fontAlgn="t"/>
                      <a:r>
                        <a:rPr lang="en-US" sz="1200" u="none" strike="noStrike" dirty="0">
                          <a:solidFill>
                            <a:srgbClr val="000000"/>
                          </a:solidFill>
                          <a:effectLst/>
                        </a:rPr>
                        <a:t>Type</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a:solidFill>
                            <a:srgbClr val="000000"/>
                          </a:solidFill>
                          <a:effectLst/>
                        </a:rPr>
                        <a:t>Count </a:t>
                      </a:r>
                      <a:endParaRPr lang="en-US" sz="120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a:solidFill>
                            <a:srgbClr val="000000"/>
                          </a:solidFill>
                          <a:effectLst/>
                        </a:rPr>
                        <a:t>Average Size</a:t>
                      </a:r>
                      <a:endParaRPr lang="en-US" sz="120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tc>
                  <a:txBody>
                    <a:bodyPr/>
                    <a:lstStyle/>
                    <a:p>
                      <a:pPr fontAlgn="t"/>
                      <a:r>
                        <a:rPr lang="en-US" sz="1200" u="none" strike="noStrike" dirty="0">
                          <a:solidFill>
                            <a:srgbClr val="000000"/>
                          </a:solidFill>
                          <a:effectLst/>
                        </a:rPr>
                        <a:t>Owned</a:t>
                      </a:r>
                      <a:endParaRPr lang="en-US" sz="1200" dirty="0">
                        <a:effectLst/>
                      </a:endParaRPr>
                    </a:p>
                  </a:txBody>
                  <a:tcPr marL="60960" marR="60960" marT="60960" marB="60960">
                    <a:lnL>
                      <a:noFill/>
                    </a:lnL>
                    <a:lnR>
                      <a:noFill/>
                    </a:lnR>
                    <a:lnT>
                      <a:noFill/>
                    </a:lnT>
                    <a:lnB w="7620" cap="flat" cmpd="sng" algn="ctr">
                      <a:solidFill>
                        <a:srgbClr val="DDDDDD"/>
                      </a:solidFill>
                      <a:prstDash val="solid"/>
                      <a:round/>
                      <a:headEnd type="none" w="med" len="med"/>
                      <a:tailEnd type="none" w="med" len="med"/>
                    </a:lnB>
                    <a:solidFill>
                      <a:srgbClr val="5B9BD5"/>
                    </a:solidFill>
                  </a:tcPr>
                </a:tc>
                <a:extLst>
                  <a:ext uri="{0D108BD9-81ED-4DB2-BD59-A6C34878D82A}">
                    <a16:rowId xmlns:a16="http://schemas.microsoft.com/office/drawing/2014/main" val="3061700009"/>
                  </a:ext>
                </a:extLst>
              </a:tr>
              <a:tr h="0">
                <a:tc>
                  <a:txBody>
                    <a:bodyPr/>
                    <a:lstStyle/>
                    <a:p>
                      <a:pPr fontAlgn="t"/>
                      <a:r>
                        <a:rPr lang="en-US" sz="1200">
                          <a:effectLst/>
                        </a:rPr>
                        <a:t>All</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34,027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2.3</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68.1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75619473"/>
                  </a:ext>
                </a:extLst>
              </a:tr>
              <a:tr h="0">
                <a:tc>
                  <a:txBody>
                    <a:bodyPr/>
                    <a:lstStyle/>
                    <a:p>
                      <a:pPr fontAlgn="t"/>
                      <a:r>
                        <a:rPr lang="en-US" sz="1200">
                          <a:effectLst/>
                        </a:rPr>
                        <a:t>Married</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19,285</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2.79</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78.7</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9896930"/>
                  </a:ext>
                </a:extLst>
              </a:tr>
              <a:tr h="0">
                <a:tc>
                  <a:txBody>
                    <a:bodyPr/>
                    <a:lstStyle/>
                    <a:p>
                      <a:pPr fontAlgn="t"/>
                      <a:r>
                        <a:rPr lang="en-US" sz="1200">
                          <a:effectLst/>
                        </a:rPr>
                        <a:t>Non Family</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10,933</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1.23</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effectLst/>
                        </a:rPr>
                        <a:t>57.1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66116004"/>
                  </a:ext>
                </a:extLst>
              </a:tr>
              <a:tr h="0">
                <a:tc>
                  <a:txBody>
                    <a:bodyPr/>
                    <a:lstStyle/>
                    <a:p>
                      <a:pPr fontAlgn="t"/>
                      <a:r>
                        <a:rPr lang="en-US" sz="1200">
                          <a:effectLst/>
                        </a:rPr>
                        <a:t>Female</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2,786</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2.88</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42.1</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2566004"/>
                  </a:ext>
                </a:extLst>
              </a:tr>
              <a:tr h="0">
                <a:tc>
                  <a:txBody>
                    <a:bodyPr/>
                    <a:lstStyle/>
                    <a:p>
                      <a:pPr fontAlgn="t"/>
                      <a:r>
                        <a:rPr lang="en-US" sz="1200">
                          <a:effectLst/>
                        </a:rPr>
                        <a:t>Male</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1,023</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a:effectLst/>
                        </a:rPr>
                        <a:t>2.83</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200" dirty="0">
                          <a:effectLst/>
                        </a:rPr>
                        <a:t>58.3</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262566237"/>
                  </a:ext>
                </a:extLst>
              </a:tr>
            </a:tbl>
          </a:graphicData>
        </a:graphic>
      </p:graphicFrame>
      <p:sp>
        <p:nvSpPr>
          <p:cNvPr id="68" name="TextBox 67">
            <a:extLst>
              <a:ext uri="{FF2B5EF4-FFF2-40B4-BE49-F238E27FC236}">
                <a16:creationId xmlns:a16="http://schemas.microsoft.com/office/drawing/2014/main" id="{3537445C-8221-46E3-9DCF-9413F412A862}"/>
              </a:ext>
            </a:extLst>
          </p:cNvPr>
          <p:cNvSpPr txBox="1"/>
          <p:nvPr/>
        </p:nvSpPr>
        <p:spPr>
          <a:xfrm>
            <a:off x="4529496" y="1979175"/>
            <a:ext cx="684715" cy="307777"/>
          </a:xfrm>
          <a:prstGeom prst="rect">
            <a:avLst/>
          </a:prstGeom>
          <a:noFill/>
        </p:spPr>
        <p:txBody>
          <a:bodyPr wrap="square" rtlCol="0">
            <a:spAutoFit/>
          </a:bodyPr>
          <a:lstStyle/>
          <a:p>
            <a:r>
              <a:rPr lang="en-US" sz="1400" dirty="0"/>
              <a:t>3%</a:t>
            </a:r>
          </a:p>
        </p:txBody>
      </p:sp>
      <p:sp>
        <p:nvSpPr>
          <p:cNvPr id="69" name="TextBox 68">
            <a:extLst>
              <a:ext uri="{FF2B5EF4-FFF2-40B4-BE49-F238E27FC236}">
                <a16:creationId xmlns:a16="http://schemas.microsoft.com/office/drawing/2014/main" id="{C50C1CC0-83DB-4DDE-8F24-B0D8FE1DB981}"/>
              </a:ext>
            </a:extLst>
          </p:cNvPr>
          <p:cNvSpPr txBox="1"/>
          <p:nvPr/>
        </p:nvSpPr>
        <p:spPr>
          <a:xfrm>
            <a:off x="4166243" y="1983317"/>
            <a:ext cx="684715" cy="307777"/>
          </a:xfrm>
          <a:prstGeom prst="rect">
            <a:avLst/>
          </a:prstGeom>
          <a:noFill/>
        </p:spPr>
        <p:txBody>
          <a:bodyPr wrap="square" rtlCol="0">
            <a:spAutoFit/>
          </a:bodyPr>
          <a:lstStyle/>
          <a:p>
            <a:r>
              <a:rPr lang="en-US" sz="1400" dirty="0"/>
              <a:t>8%</a:t>
            </a:r>
          </a:p>
        </p:txBody>
      </p:sp>
      <p:sp>
        <p:nvSpPr>
          <p:cNvPr id="70" name="TextBox 69">
            <a:extLst>
              <a:ext uri="{FF2B5EF4-FFF2-40B4-BE49-F238E27FC236}">
                <a16:creationId xmlns:a16="http://schemas.microsoft.com/office/drawing/2014/main" id="{506B9BA3-3A32-4738-A729-DE8D5B1410A4}"/>
              </a:ext>
            </a:extLst>
          </p:cNvPr>
          <p:cNvSpPr txBox="1"/>
          <p:nvPr/>
        </p:nvSpPr>
        <p:spPr>
          <a:xfrm>
            <a:off x="3250039" y="3045498"/>
            <a:ext cx="684715" cy="307777"/>
          </a:xfrm>
          <a:prstGeom prst="rect">
            <a:avLst/>
          </a:prstGeom>
          <a:noFill/>
        </p:spPr>
        <p:txBody>
          <a:bodyPr wrap="square" rtlCol="0">
            <a:spAutoFit/>
          </a:bodyPr>
          <a:lstStyle/>
          <a:p>
            <a:r>
              <a:rPr lang="en-US" sz="1400" dirty="0"/>
              <a:t>32%</a:t>
            </a:r>
          </a:p>
        </p:txBody>
      </p:sp>
      <p:sp>
        <p:nvSpPr>
          <p:cNvPr id="71" name="TextBox 70">
            <a:extLst>
              <a:ext uri="{FF2B5EF4-FFF2-40B4-BE49-F238E27FC236}">
                <a16:creationId xmlns:a16="http://schemas.microsoft.com/office/drawing/2014/main" id="{6E436E5C-F146-495B-AD66-5863F7E953EC}"/>
              </a:ext>
            </a:extLst>
          </p:cNvPr>
          <p:cNvSpPr txBox="1"/>
          <p:nvPr/>
        </p:nvSpPr>
        <p:spPr>
          <a:xfrm>
            <a:off x="5430560" y="3064217"/>
            <a:ext cx="684715" cy="307777"/>
          </a:xfrm>
          <a:prstGeom prst="rect">
            <a:avLst/>
          </a:prstGeom>
          <a:noFill/>
        </p:spPr>
        <p:txBody>
          <a:bodyPr wrap="square" rtlCol="0">
            <a:spAutoFit/>
          </a:bodyPr>
          <a:lstStyle/>
          <a:p>
            <a:r>
              <a:rPr lang="en-US" sz="1400" dirty="0"/>
              <a:t>57%</a:t>
            </a:r>
          </a:p>
        </p:txBody>
      </p:sp>
      <p:sp>
        <p:nvSpPr>
          <p:cNvPr id="16" name="TextBox 15">
            <a:extLst>
              <a:ext uri="{FF2B5EF4-FFF2-40B4-BE49-F238E27FC236}">
                <a16:creationId xmlns:a16="http://schemas.microsoft.com/office/drawing/2014/main" id="{4F4225BA-EAFF-490A-8271-98DF998C1A1D}"/>
              </a:ext>
            </a:extLst>
          </p:cNvPr>
          <p:cNvSpPr txBox="1"/>
          <p:nvPr/>
        </p:nvSpPr>
        <p:spPr>
          <a:xfrm>
            <a:off x="1824127" y="951724"/>
            <a:ext cx="2679329" cy="230832"/>
          </a:xfrm>
          <a:prstGeom prst="rect">
            <a:avLst/>
          </a:prstGeom>
          <a:noFill/>
        </p:spPr>
        <p:txBody>
          <a:bodyPr wrap="square" rtlCol="0">
            <a:spAutoFit/>
          </a:bodyPr>
          <a:lstStyle/>
          <a:p>
            <a:r>
              <a:rPr lang="en-US" sz="900" dirty="0">
                <a:solidFill>
                  <a:schemeClr val="bg1"/>
                </a:solidFill>
              </a:rPr>
              <a:t>* Based on 2018 census data</a:t>
            </a:r>
          </a:p>
        </p:txBody>
      </p:sp>
      <p:sp>
        <p:nvSpPr>
          <p:cNvPr id="72" name="object 27" descr="Beige rectangle">
            <a:extLst>
              <a:ext uri="{FF2B5EF4-FFF2-40B4-BE49-F238E27FC236}">
                <a16:creationId xmlns:a16="http://schemas.microsoft.com/office/drawing/2014/main" id="{9452BCAE-E9A3-4F30-A610-9112C19330FF}"/>
              </a:ext>
            </a:extLst>
          </p:cNvPr>
          <p:cNvSpPr/>
          <p:nvPr/>
        </p:nvSpPr>
        <p:spPr>
          <a:xfrm>
            <a:off x="442039" y="925380"/>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66281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arge white building&#10;&#10;Description automatically generated">
            <a:extLst>
              <a:ext uri="{FF2B5EF4-FFF2-40B4-BE49-F238E27FC236}">
                <a16:creationId xmlns:a16="http://schemas.microsoft.com/office/drawing/2014/main" id="{FA83ACB1-2F83-4EE6-BD77-5E48DD47022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a:normAutofit fontScale="90000"/>
          </a:bodyPr>
          <a:lstStyle/>
          <a:p>
            <a:r>
              <a:rPr lang="en-US" sz="6000" b="1" dirty="0"/>
              <a:t>Goals &amp; Implementation</a:t>
            </a:r>
            <a:br>
              <a:rPr lang="en-US" sz="6000" b="1" dirty="0"/>
            </a:br>
            <a:r>
              <a:rPr lang="en-US" sz="4000" b="1" dirty="0"/>
              <a:t>1. Local grassroots marketing initiatives</a:t>
            </a:r>
            <a:endParaRPr lang="en-US" sz="4000"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809960" y="2210552"/>
            <a:ext cx="3789362" cy="823912"/>
          </a:xfrm>
        </p:spPr>
        <p:txBody>
          <a:bodyPr>
            <a:normAutofit/>
          </a:bodyPr>
          <a:lstStyle/>
          <a:p>
            <a:r>
              <a:rPr lang="en-US" sz="2000" i="1" dirty="0"/>
              <a:t>Run television promotions </a:t>
            </a:r>
            <a:br>
              <a:rPr lang="en-US" sz="2000" i="1" dirty="0"/>
            </a:br>
            <a:endParaRPr lang="en-US" sz="2000" dirty="0"/>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r>
              <a:rPr lang="en-US" sz="1600" dirty="0"/>
              <a:t>Work closely with their team to share promotional costs for paid media </a:t>
            </a:r>
          </a:p>
          <a:p>
            <a:pPr lvl="0"/>
            <a:r>
              <a:rPr lang="en-US" sz="1600" dirty="0"/>
              <a:t>Find ways to work around the Angel of the Winds Arena following the </a:t>
            </a:r>
            <a:r>
              <a:rPr lang="en-US" sz="1600" dirty="0" err="1"/>
              <a:t>Showare</a:t>
            </a:r>
            <a:r>
              <a:rPr lang="en-US" sz="1600" dirty="0"/>
              <a:t> event</a:t>
            </a:r>
          </a:p>
          <a:p>
            <a:pPr lvl="0"/>
            <a:r>
              <a:rPr lang="en-US" sz="1600" dirty="0"/>
              <a:t>Focus on Friday being a weekend day with no school the following day</a:t>
            </a:r>
          </a:p>
          <a:p>
            <a:pPr lvl="0"/>
            <a:r>
              <a:rPr lang="en-US" sz="1600" dirty="0"/>
              <a:t>Heavily target the northern Washington (Snohomish County and beyond) audience as well as North and East King County</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130341"/>
            <a:ext cx="3143250" cy="823912"/>
          </a:xfrm>
        </p:spPr>
        <p:txBody>
          <a:bodyPr>
            <a:normAutofit fontScale="92500" lnSpcReduction="10000"/>
          </a:bodyPr>
          <a:lstStyle/>
          <a:p>
            <a:r>
              <a:rPr lang="en-US" sz="2000" i="1" dirty="0"/>
              <a:t>Work with Accesso </a:t>
            </a:r>
            <a:r>
              <a:rPr lang="en-US" sz="2000" i="1" dirty="0" err="1"/>
              <a:t>Showare</a:t>
            </a:r>
            <a:r>
              <a:rPr lang="en-US" sz="2000" i="1" dirty="0"/>
              <a:t> Center in Kent on collaborative promotion</a:t>
            </a:r>
            <a:endParaRPr lang="en-US" sz="2000" dirty="0"/>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1924082"/>
            <a:ext cx="34296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i="1" dirty="0"/>
              <a:t>Target daycares</a:t>
            </a:r>
            <a:endParaRPr lang="en-US" sz="2000" dirty="0"/>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Target children’s programming  </a:t>
            </a:r>
          </a:p>
          <a:p>
            <a:pPr lvl="0"/>
            <a:r>
              <a:rPr lang="en-US" sz="1600" dirty="0"/>
              <a:t>Specifically run on KCTS and KBTC which runs Sesame Street</a:t>
            </a:r>
          </a:p>
          <a:p>
            <a:pPr lvl="0"/>
            <a:r>
              <a:rPr lang="en-US" sz="1600" dirty="0"/>
              <a:t>Promote on other children’s programming including Disney Channel and Nickelodeon</a:t>
            </a:r>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Work with bigger chain daycares such as La Petite Academy and </a:t>
            </a:r>
            <a:r>
              <a:rPr lang="en-US" sz="1600" dirty="0" err="1"/>
              <a:t>Kindercare</a:t>
            </a:r>
            <a:r>
              <a:rPr lang="en-US" sz="1600" dirty="0"/>
              <a:t> </a:t>
            </a:r>
          </a:p>
          <a:p>
            <a:pPr lvl="0"/>
            <a:r>
              <a:rPr lang="en-US" sz="1600" dirty="0"/>
              <a:t>Offer promotional/discount codes</a:t>
            </a:r>
          </a:p>
        </p:txBody>
      </p:sp>
    </p:spTree>
    <p:extLst>
      <p:ext uri="{BB962C8B-B14F-4D97-AF65-F5344CB8AC3E}">
        <p14:creationId xmlns:p14="http://schemas.microsoft.com/office/powerpoint/2010/main" val="332701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white building&#10;&#10;Description automatically generated">
            <a:extLst>
              <a:ext uri="{FF2B5EF4-FFF2-40B4-BE49-F238E27FC236}">
                <a16:creationId xmlns:a16="http://schemas.microsoft.com/office/drawing/2014/main" id="{F220D2F6-91CB-45BB-8006-F290E1F1A642}"/>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a:normAutofit fontScale="90000"/>
          </a:bodyPr>
          <a:lstStyle/>
          <a:p>
            <a:r>
              <a:rPr lang="en-US" sz="6000" b="1" dirty="0"/>
              <a:t>Goals &amp; Implementation</a:t>
            </a:r>
            <a:br>
              <a:rPr lang="en-US" sz="6000" b="1" dirty="0"/>
            </a:br>
            <a:r>
              <a:rPr lang="en-US" sz="4000" b="1" dirty="0"/>
              <a:t>1. Local grassroots marketing initiatives</a:t>
            </a:r>
            <a:endParaRPr lang="en-US" sz="4000"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798064" y="1935222"/>
            <a:ext cx="3789362" cy="823912"/>
          </a:xfrm>
        </p:spPr>
        <p:txBody>
          <a:bodyPr>
            <a:normAutofit/>
          </a:bodyPr>
          <a:lstStyle/>
          <a:p>
            <a:r>
              <a:rPr lang="en-US" sz="2000" i="1" dirty="0"/>
              <a:t>Work with local schools</a:t>
            </a:r>
            <a:endParaRPr lang="en-US" sz="2000" dirty="0"/>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pPr lvl="0"/>
            <a:r>
              <a:rPr lang="en-US" sz="1600" dirty="0"/>
              <a:t>Include a discount code for tickets</a:t>
            </a:r>
          </a:p>
          <a:p>
            <a:pPr lvl="0"/>
            <a:r>
              <a:rPr lang="en-US" sz="1600" dirty="0"/>
              <a:t>Offer the ability to sell the toys at the event which provides incentive for Funko to partner</a:t>
            </a:r>
          </a:p>
          <a:p>
            <a:pPr lvl="0"/>
            <a:r>
              <a:rPr lang="en-US" sz="1600" dirty="0"/>
              <a:t>Create a permanent partnership that can work for future events</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130341"/>
            <a:ext cx="3143250" cy="823912"/>
          </a:xfrm>
        </p:spPr>
        <p:txBody>
          <a:bodyPr>
            <a:normAutofit fontScale="92500" lnSpcReduction="10000"/>
          </a:bodyPr>
          <a:lstStyle/>
          <a:p>
            <a:r>
              <a:rPr lang="en-US" sz="2000" i="1" dirty="0"/>
              <a:t>Work with Funko to offer special Sesame Street POP! toys</a:t>
            </a:r>
            <a:endParaRPr lang="en-US" sz="2000" dirty="0"/>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1924082"/>
            <a:ext cx="34296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i="1" dirty="0"/>
              <a:t>Ticket give-a-ways</a:t>
            </a:r>
            <a:endParaRPr lang="en-US" sz="2000" dirty="0"/>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341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Bring in characters from multiple events being held at the arena for a short daytime assembly (Disney on Ice, Sesame Street Live!, Everett Silvertips)</a:t>
            </a:r>
          </a:p>
          <a:p>
            <a:pPr lvl="0"/>
            <a:r>
              <a:rPr lang="en-US" sz="1600" dirty="0"/>
              <a:t>Offer special discount codes</a:t>
            </a:r>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Offer tickets as give-a-ways in exchange for promotion on local radio station</a:t>
            </a:r>
          </a:p>
          <a:p>
            <a:pPr lvl="0"/>
            <a:r>
              <a:rPr lang="en-US" sz="1600" dirty="0"/>
              <a:t>Offer tickets for give a-way to local newspapers/blogs in exchange for promotion</a:t>
            </a:r>
          </a:p>
          <a:p>
            <a:pPr lvl="0"/>
            <a:r>
              <a:rPr lang="en-US" sz="1600" dirty="0"/>
              <a:t>Work with local television shows such as New Day Northwest, Seattle Refined, </a:t>
            </a:r>
            <a:r>
              <a:rPr lang="en-US" sz="1600" dirty="0" err="1"/>
              <a:t>etc</a:t>
            </a:r>
            <a:r>
              <a:rPr lang="en-US" sz="1600" dirty="0"/>
              <a:t> to promote and offer ticket give-a-ways</a:t>
            </a:r>
          </a:p>
        </p:txBody>
      </p:sp>
    </p:spTree>
    <p:extLst>
      <p:ext uri="{BB962C8B-B14F-4D97-AF65-F5344CB8AC3E}">
        <p14:creationId xmlns:p14="http://schemas.microsoft.com/office/powerpoint/2010/main" val="254928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white building&#10;&#10;Description automatically generated">
            <a:extLst>
              <a:ext uri="{FF2B5EF4-FFF2-40B4-BE49-F238E27FC236}">
                <a16:creationId xmlns:a16="http://schemas.microsoft.com/office/drawing/2014/main" id="{B6F8CD09-B819-42C0-A4FD-38B26202A65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a:normAutofit fontScale="90000"/>
          </a:bodyPr>
          <a:lstStyle/>
          <a:p>
            <a:r>
              <a:rPr lang="en-US" sz="6000" b="1" dirty="0"/>
              <a:t>Goals &amp; Implementation</a:t>
            </a:r>
            <a:br>
              <a:rPr lang="en-US" sz="6000" b="1" dirty="0"/>
            </a:br>
            <a:r>
              <a:rPr lang="en-US" sz="4000" b="1" dirty="0"/>
              <a:t>1. Local grassroots marketing initiatives</a:t>
            </a:r>
            <a:endParaRPr lang="en-US" sz="4000"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798064" y="2138376"/>
            <a:ext cx="3478661" cy="823912"/>
          </a:xfrm>
        </p:spPr>
        <p:txBody>
          <a:bodyPr>
            <a:normAutofit fontScale="85000" lnSpcReduction="10000"/>
          </a:bodyPr>
          <a:lstStyle/>
          <a:p>
            <a:r>
              <a:rPr lang="en-US" sz="2000" i="1" dirty="0"/>
              <a:t>Work with local media through public relations promotion to interview and do pieces on the event</a:t>
            </a:r>
            <a:endParaRPr lang="en-US" sz="2000" dirty="0"/>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pPr lvl="0"/>
            <a:r>
              <a:rPr lang="en-US" sz="1600" dirty="0"/>
              <a:t>Ask the Everett Silvertips and Everett </a:t>
            </a:r>
            <a:r>
              <a:rPr lang="en-US" sz="1600" dirty="0" err="1"/>
              <a:t>Aquasox</a:t>
            </a:r>
            <a:r>
              <a:rPr lang="en-US" sz="1600" dirty="0"/>
              <a:t> to have a special kid night with a Sesame Street Live! theme</a:t>
            </a:r>
          </a:p>
          <a:p>
            <a:pPr lvl="0"/>
            <a:r>
              <a:rPr lang="en-US" sz="1600" dirty="0"/>
              <a:t>Offer special promotional items as give-a-ways to the first so many fans (depending on budget) which includes ticket information and daytime discount codes</a:t>
            </a:r>
          </a:p>
          <a:p>
            <a:r>
              <a:rPr lang="en-US" sz="1600" dirty="0"/>
              <a:t>Have Elmo throw out the first pitch at the </a:t>
            </a:r>
            <a:r>
              <a:rPr lang="en-US" sz="1600" dirty="0" err="1"/>
              <a:t>Aquasox</a:t>
            </a:r>
            <a:r>
              <a:rPr lang="en-US" sz="1600" dirty="0"/>
              <a:t> game and hit a puck into a goal at the Silvertips game</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053892"/>
            <a:ext cx="3143250" cy="823912"/>
          </a:xfrm>
        </p:spPr>
        <p:txBody>
          <a:bodyPr>
            <a:normAutofit/>
          </a:bodyPr>
          <a:lstStyle/>
          <a:p>
            <a:r>
              <a:rPr lang="en-US" sz="2000" i="1" dirty="0"/>
              <a:t>Run a promotion with local sports teams</a:t>
            </a:r>
            <a:endParaRPr lang="en-US" sz="2000" dirty="0"/>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2138376"/>
            <a:ext cx="3429699" cy="823912"/>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i="1" dirty="0"/>
              <a:t>Work with local </a:t>
            </a:r>
            <a:r>
              <a:rPr lang="en-US" sz="2000" i="1" dirty="0" err="1"/>
              <a:t>Walmarts</a:t>
            </a:r>
            <a:r>
              <a:rPr lang="en-US" sz="2000" i="1" dirty="0"/>
              <a:t> to run promotions as they are a Sesame Street Live! official partner </a:t>
            </a:r>
            <a:endParaRPr lang="en-US" sz="2000" dirty="0"/>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341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Offer to have a local newscaster/show host skate with a character or dress up in a costume on air</a:t>
            </a:r>
          </a:p>
          <a:p>
            <a:pPr lvl="0"/>
            <a:r>
              <a:rPr lang="en-US" sz="1600" dirty="0"/>
              <a:t>Create a press release announcing the two shows</a:t>
            </a:r>
          </a:p>
          <a:p>
            <a:pPr lvl="0"/>
            <a:r>
              <a:rPr lang="en-US" sz="1600" dirty="0"/>
              <a:t>Follow-up with media alerts as the events get closer</a:t>
            </a:r>
          </a:p>
          <a:p>
            <a:pPr lvl="0"/>
            <a:endParaRPr lang="en-US" sz="1600" dirty="0"/>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Find out Walmart’s involvement in the event and how they can promote</a:t>
            </a:r>
          </a:p>
        </p:txBody>
      </p:sp>
    </p:spTree>
    <p:extLst>
      <p:ext uri="{BB962C8B-B14F-4D97-AF65-F5344CB8AC3E}">
        <p14:creationId xmlns:p14="http://schemas.microsoft.com/office/powerpoint/2010/main" val="282412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white building&#10;&#10;Description automatically generated">
            <a:extLst>
              <a:ext uri="{FF2B5EF4-FFF2-40B4-BE49-F238E27FC236}">
                <a16:creationId xmlns:a16="http://schemas.microsoft.com/office/drawing/2014/main" id="{1A630AB8-3ED6-44FD-8EDB-9E8A26698D7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3" y="660426"/>
            <a:ext cx="11270111" cy="1325563"/>
          </a:xfrm>
        </p:spPr>
        <p:txBody>
          <a:bodyPr>
            <a:normAutofit fontScale="90000"/>
          </a:bodyPr>
          <a:lstStyle/>
          <a:p>
            <a:r>
              <a:rPr lang="en-US" sz="6000" b="1" dirty="0"/>
              <a:t>Goals &amp; Implementation</a:t>
            </a:r>
            <a:br>
              <a:rPr lang="en-US" sz="6000" b="1" dirty="0"/>
            </a:br>
            <a:r>
              <a:rPr lang="en-US" sz="4000" b="1" dirty="0"/>
              <a:t>2. Provide ideas for engaging contests &amp; promotions on social media</a:t>
            </a:r>
            <a:br>
              <a:rPr lang="en-US" dirty="0"/>
            </a:br>
            <a:endParaRPr lang="en-US"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798064" y="2138376"/>
            <a:ext cx="3478661" cy="823912"/>
          </a:xfrm>
        </p:spPr>
        <p:txBody>
          <a:bodyPr>
            <a:normAutofit fontScale="92500" lnSpcReduction="10000"/>
          </a:bodyPr>
          <a:lstStyle/>
          <a:p>
            <a:r>
              <a:rPr lang="en-US" sz="2000" i="1" dirty="0"/>
              <a:t>Create a give-a-way package to include both a kid’s night out AND parent’s night </a:t>
            </a:r>
            <a:endParaRPr lang="en-US" sz="2000" dirty="0"/>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pPr lvl="0"/>
            <a:r>
              <a:rPr lang="en-US" sz="1600" dirty="0"/>
              <a:t>Work with local preschooler </a:t>
            </a:r>
            <a:r>
              <a:rPr lang="en-US" sz="1600" dirty="0" err="1"/>
              <a:t>Youtube</a:t>
            </a:r>
            <a:r>
              <a:rPr lang="en-US" sz="1600" dirty="0"/>
              <a:t> Channels to run promotions</a:t>
            </a:r>
          </a:p>
          <a:p>
            <a:pPr lvl="0"/>
            <a:r>
              <a:rPr lang="en-US" sz="1600" dirty="0"/>
              <a:t>Manage ticket give-a-ways on mom blogs</a:t>
            </a:r>
          </a:p>
          <a:p>
            <a:pPr lvl="0"/>
            <a:endParaRPr lang="en-US" sz="1600" dirty="0"/>
          </a:p>
          <a:p>
            <a:pPr lvl="0"/>
            <a:endParaRPr lang="en-US" sz="1600" dirty="0"/>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053892"/>
            <a:ext cx="3143250" cy="823912"/>
          </a:xfrm>
        </p:spPr>
        <p:txBody>
          <a:bodyPr>
            <a:normAutofit/>
          </a:bodyPr>
          <a:lstStyle/>
          <a:p>
            <a:pPr lvl="0"/>
            <a:r>
              <a:rPr lang="en-US" sz="2000" dirty="0"/>
              <a:t>Work with local blogs and vlogs</a:t>
            </a:r>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2138376"/>
            <a:ext cx="34296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r>
              <a:rPr lang="en-US" sz="2000" dirty="0"/>
              <a:t>Create unique engaging hashtags</a:t>
            </a:r>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341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Work with a local winery, spa, restaurant to make the adult package as well as the children’s museum and ice cream shop for the children’s package</a:t>
            </a:r>
          </a:p>
          <a:p>
            <a:pPr lvl="0"/>
            <a:r>
              <a:rPr lang="en-US" sz="1600" dirty="0"/>
              <a:t>Include two shows at </a:t>
            </a:r>
            <a:r>
              <a:rPr lang="en-US" sz="1600" dirty="0" err="1"/>
              <a:t>AotW</a:t>
            </a:r>
            <a:r>
              <a:rPr lang="en-US" sz="1600" dirty="0"/>
              <a:t> Arena to work as a two for one promotion (</a:t>
            </a:r>
            <a:r>
              <a:rPr lang="en-US" sz="1600" dirty="0" err="1"/>
              <a:t>ie</a:t>
            </a:r>
            <a:r>
              <a:rPr lang="en-US" sz="1600" dirty="0"/>
              <a:t> Sesame Street Live! and Cirque </a:t>
            </a:r>
            <a:r>
              <a:rPr lang="en-US" sz="1600" dirty="0" err="1"/>
              <a:t>Musica</a:t>
            </a:r>
            <a:r>
              <a:rPr lang="en-US" sz="1600" dirty="0"/>
              <a:t>)</a:t>
            </a:r>
          </a:p>
          <a:p>
            <a:pPr lvl="0"/>
            <a:r>
              <a:rPr lang="en-US" sz="1600" dirty="0"/>
              <a:t>Bundle as one large give-a-way </a:t>
            </a:r>
          </a:p>
          <a:p>
            <a:pPr lvl="0"/>
            <a:endParaRPr lang="en-US" sz="1600" dirty="0"/>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Use in contests </a:t>
            </a:r>
          </a:p>
          <a:p>
            <a:pPr lvl="0"/>
            <a:r>
              <a:rPr lang="en-US" sz="1600" dirty="0"/>
              <a:t>Feed to the Angel of the Winds Arena website </a:t>
            </a:r>
          </a:p>
          <a:p>
            <a:pPr lvl="0"/>
            <a:r>
              <a:rPr lang="en-US" sz="1600" dirty="0"/>
              <a:t>Also use the #SESAMESTREETLIVE hashtag that feeds to </a:t>
            </a:r>
            <a:r>
              <a:rPr lang="en-US" sz="1600" u="sng" dirty="0"/>
              <a:t>sesamestreetlive.com</a:t>
            </a:r>
            <a:endParaRPr lang="en-US" sz="1600" dirty="0"/>
          </a:p>
        </p:txBody>
      </p:sp>
    </p:spTree>
    <p:extLst>
      <p:ext uri="{BB962C8B-B14F-4D97-AF65-F5344CB8AC3E}">
        <p14:creationId xmlns:p14="http://schemas.microsoft.com/office/powerpoint/2010/main" val="88038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white building&#10;&#10;Description automatically generated">
            <a:extLst>
              <a:ext uri="{FF2B5EF4-FFF2-40B4-BE49-F238E27FC236}">
                <a16:creationId xmlns:a16="http://schemas.microsoft.com/office/drawing/2014/main" id="{1A630AB8-3ED6-44FD-8EDB-9E8A26698D7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6679"/>
          <a:stretch/>
        </p:blipFill>
        <p:spPr>
          <a:xfrm>
            <a:off x="0" y="3114675"/>
            <a:ext cx="12192000" cy="3743325"/>
          </a:xfrm>
          <a:prstGeom prst="rect">
            <a:avLst/>
          </a:prstGeom>
          <a:blipFill dpi="0" rotWithShape="1">
            <a:blip r:embed="rId4">
              <a:alphaModFix amt="20000"/>
            </a:blip>
            <a:srcRect/>
            <a:stretch>
              <a:fillRect/>
            </a:stretch>
          </a:blipFill>
        </p:spPr>
      </p:pic>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798063" y="660426"/>
            <a:ext cx="11270111" cy="1325563"/>
          </a:xfrm>
        </p:spPr>
        <p:txBody>
          <a:bodyPr>
            <a:normAutofit fontScale="90000"/>
          </a:bodyPr>
          <a:lstStyle/>
          <a:p>
            <a:r>
              <a:rPr lang="en-US" sz="6000" b="1" dirty="0"/>
              <a:t>Goals &amp; Implementation</a:t>
            </a:r>
            <a:br>
              <a:rPr lang="en-US" sz="6000" b="1" dirty="0"/>
            </a:br>
            <a:r>
              <a:rPr lang="en-US" sz="4000" b="1" dirty="0"/>
              <a:t>2. Provide ideas for engaging contests &amp; promotions on social media</a:t>
            </a:r>
            <a:br>
              <a:rPr lang="en-US" dirty="0"/>
            </a:br>
            <a:endParaRPr lang="en-US" dirty="0"/>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a:xfrm>
            <a:off x="798063" y="1924050"/>
            <a:ext cx="3478661" cy="823912"/>
          </a:xfrm>
        </p:spPr>
        <p:txBody>
          <a:bodyPr>
            <a:normAutofit/>
          </a:bodyPr>
          <a:lstStyle/>
          <a:p>
            <a:pPr lvl="0"/>
            <a:r>
              <a:rPr lang="en-US" sz="2000" dirty="0"/>
              <a:t>Trivia Contest</a:t>
            </a:r>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half" idx="2"/>
          </p:nvPr>
        </p:nvSpPr>
        <p:spPr>
          <a:xfrm>
            <a:off x="4552950" y="3310222"/>
            <a:ext cx="3361615" cy="2755616"/>
          </a:xfrm>
        </p:spPr>
        <p:txBody>
          <a:bodyPr>
            <a:noAutofit/>
          </a:bodyPr>
          <a:lstStyle/>
          <a:p>
            <a:pPr lvl="0"/>
            <a:r>
              <a:rPr lang="en-US" sz="1600" dirty="0"/>
              <a:t>Work with local mom blogs to run ticket give-a-ways</a:t>
            </a:r>
          </a:p>
          <a:p>
            <a:pPr lvl="0"/>
            <a:r>
              <a:rPr lang="en-US" sz="1600" dirty="0"/>
              <a:t>Work with local </a:t>
            </a:r>
            <a:r>
              <a:rPr lang="en-US" sz="1600" dirty="0" err="1"/>
              <a:t>Youtube</a:t>
            </a:r>
            <a:r>
              <a:rPr lang="en-US" sz="1600" dirty="0"/>
              <a:t> Channels to run promotions</a:t>
            </a:r>
          </a:p>
          <a:p>
            <a:pPr lvl="0"/>
            <a:r>
              <a:rPr lang="en-US" sz="1600" dirty="0"/>
              <a:t>Use promotional videos under 30 seconds</a:t>
            </a:r>
          </a:p>
          <a:p>
            <a:pPr lvl="0"/>
            <a:r>
              <a:rPr lang="en-US" sz="1600" dirty="0"/>
              <a:t>Create Sesame Street Live! Snapchat </a:t>
            </a:r>
            <a:r>
              <a:rPr lang="en-US" sz="1600" dirty="0" err="1"/>
              <a:t>geofilters</a:t>
            </a:r>
            <a:endParaRPr lang="en-US" sz="1600" dirty="0"/>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a:xfrm>
            <a:off x="4552950" y="2053892"/>
            <a:ext cx="3143250" cy="823912"/>
          </a:xfrm>
        </p:spPr>
        <p:txBody>
          <a:bodyPr>
            <a:normAutofit/>
          </a:bodyPr>
          <a:lstStyle/>
          <a:p>
            <a:pPr lvl="0"/>
            <a:r>
              <a:rPr lang="en-US" sz="2000" dirty="0"/>
              <a:t>Create Sesame Street Live! Snapchat </a:t>
            </a:r>
            <a:r>
              <a:rPr lang="en-US" sz="2000" dirty="0" err="1"/>
              <a:t>geofilters</a:t>
            </a:r>
            <a:endParaRPr lang="en-US" sz="2000" dirty="0"/>
          </a:p>
        </p:txBody>
      </p:sp>
      <p:sp>
        <p:nvSpPr>
          <p:cNvPr id="14" name="Text Placeholder 5">
            <a:extLst>
              <a:ext uri="{FF2B5EF4-FFF2-40B4-BE49-F238E27FC236}">
                <a16:creationId xmlns:a16="http://schemas.microsoft.com/office/drawing/2014/main" id="{A93FB3A3-CCE4-43B1-B396-B8819D20B354}"/>
              </a:ext>
            </a:extLst>
          </p:cNvPr>
          <p:cNvSpPr txBox="1">
            <a:spLocks/>
          </p:cNvSpPr>
          <p:nvPr/>
        </p:nvSpPr>
        <p:spPr>
          <a:xfrm>
            <a:off x="8568793" y="2138376"/>
            <a:ext cx="34296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r>
              <a:rPr lang="en-US" sz="2000" dirty="0"/>
              <a:t>Use promotional videos under 30 seconds</a:t>
            </a:r>
          </a:p>
        </p:txBody>
      </p:sp>
      <p:sp>
        <p:nvSpPr>
          <p:cNvPr id="19" name="Content Placeholder 6">
            <a:extLst>
              <a:ext uri="{FF2B5EF4-FFF2-40B4-BE49-F238E27FC236}">
                <a16:creationId xmlns:a16="http://schemas.microsoft.com/office/drawing/2014/main" id="{1BF25D9F-6B58-4414-8F95-5FA760C4E9EE}"/>
              </a:ext>
            </a:extLst>
          </p:cNvPr>
          <p:cNvSpPr txBox="1">
            <a:spLocks/>
          </p:cNvSpPr>
          <p:nvPr/>
        </p:nvSpPr>
        <p:spPr>
          <a:xfrm>
            <a:off x="798064" y="3326230"/>
            <a:ext cx="3361615" cy="2341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Have trivia contests on Angel of the Winds Arena social channels that will bring them to the event page to answer the questions requiring them to sign up for the mailing list</a:t>
            </a:r>
          </a:p>
        </p:txBody>
      </p:sp>
      <p:sp>
        <p:nvSpPr>
          <p:cNvPr id="23" name="Content Placeholder 6">
            <a:extLst>
              <a:ext uri="{FF2B5EF4-FFF2-40B4-BE49-F238E27FC236}">
                <a16:creationId xmlns:a16="http://schemas.microsoft.com/office/drawing/2014/main" id="{1018DED1-5D18-42D0-A46A-D866CAAD0F74}"/>
              </a:ext>
            </a:extLst>
          </p:cNvPr>
          <p:cNvSpPr txBox="1">
            <a:spLocks/>
          </p:cNvSpPr>
          <p:nvPr/>
        </p:nvSpPr>
        <p:spPr>
          <a:xfrm>
            <a:off x="8568793"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1600" dirty="0"/>
          </a:p>
        </p:txBody>
      </p:sp>
      <p:sp>
        <p:nvSpPr>
          <p:cNvPr id="12" name="Content Placeholder 6">
            <a:extLst>
              <a:ext uri="{FF2B5EF4-FFF2-40B4-BE49-F238E27FC236}">
                <a16:creationId xmlns:a16="http://schemas.microsoft.com/office/drawing/2014/main" id="{E3C11635-703C-450E-8082-D80F9E23D6F3}"/>
              </a:ext>
            </a:extLst>
          </p:cNvPr>
          <p:cNvSpPr txBox="1">
            <a:spLocks/>
          </p:cNvSpPr>
          <p:nvPr/>
        </p:nvSpPr>
        <p:spPr>
          <a:xfrm>
            <a:off x="8568792" y="3326230"/>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15" name="Content Placeholder 6">
            <a:extLst>
              <a:ext uri="{FF2B5EF4-FFF2-40B4-BE49-F238E27FC236}">
                <a16:creationId xmlns:a16="http://schemas.microsoft.com/office/drawing/2014/main" id="{A47A5B9E-12DC-4878-A3A4-6E3FF9887F06}"/>
              </a:ext>
            </a:extLst>
          </p:cNvPr>
          <p:cNvSpPr txBox="1">
            <a:spLocks/>
          </p:cNvSpPr>
          <p:nvPr/>
        </p:nvSpPr>
        <p:spPr>
          <a:xfrm>
            <a:off x="8568791" y="3310222"/>
            <a:ext cx="3361615" cy="2755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Promotional video with a children’s theme targeting parents and children</a:t>
            </a:r>
          </a:p>
        </p:txBody>
      </p:sp>
    </p:spTree>
    <p:extLst>
      <p:ext uri="{BB962C8B-B14F-4D97-AF65-F5344CB8AC3E}">
        <p14:creationId xmlns:p14="http://schemas.microsoft.com/office/powerpoint/2010/main" val="3366787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1170</Words>
  <Application>Microsoft Office PowerPoint</Application>
  <PresentationFormat>Widescreen</PresentationFormat>
  <Paragraphs>343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Calibri Light</vt:lpstr>
      <vt:lpstr>Gill Sans MT</vt:lpstr>
      <vt:lpstr>Lato</vt:lpstr>
      <vt:lpstr>Office Theme</vt:lpstr>
      <vt:lpstr>Sesame Street Live! MARKETING PLAN</vt:lpstr>
      <vt:lpstr>Objectives</vt:lpstr>
      <vt:lpstr>Customer Profile </vt:lpstr>
      <vt:lpstr>Snohomish County</vt:lpstr>
      <vt:lpstr>Goals &amp; Implementation 1. Local grassroots marketing initiatives</vt:lpstr>
      <vt:lpstr>Goals &amp; Implementation 1. Local grassroots marketing initiatives</vt:lpstr>
      <vt:lpstr>Goals &amp; Implementation 1. Local grassroots marketing initiatives</vt:lpstr>
      <vt:lpstr>Goals &amp; Implementation 2. Provide ideas for engaging contests &amp; promotions on social media </vt:lpstr>
      <vt:lpstr>Goals &amp; Implementation 2. Provide ideas for engaging contests &amp; promotions on social media </vt:lpstr>
      <vt:lpstr>Goals &amp; Implementation 2. Provide ideas for engaging contests &amp; promotions on social media</vt:lpstr>
      <vt:lpstr>Goals &amp; Implementation 3. Suggested strategy for marketing early-afternoon matinee performance </vt:lpstr>
      <vt:lpstr>Growth Chart (Example Only)</vt:lpstr>
      <vt:lpstr>KEY TIMELINE GOAL</vt:lpstr>
      <vt:lpstr>Marketing Evaluation Criteria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Sesame Street Live</dc:title>
  <dc:creator>Larissa Long</dc:creator>
  <cp:lastModifiedBy>Larissa Long</cp:lastModifiedBy>
  <cp:revision>76</cp:revision>
  <dcterms:created xsi:type="dcterms:W3CDTF">2019-08-08T05:15:02Z</dcterms:created>
  <dcterms:modified xsi:type="dcterms:W3CDTF">2019-08-08T23:19:50Z</dcterms:modified>
</cp:coreProperties>
</file>