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28" r:id="rId1"/>
  </p:sldMasterIdLst>
  <p:notesMasterIdLst>
    <p:notesMasterId r:id="rId13"/>
  </p:notesMasterIdLst>
  <p:handoutMasterIdLst>
    <p:handoutMasterId r:id="rId14"/>
  </p:handoutMasterIdLst>
  <p:sldIdLst>
    <p:sldId id="553" r:id="rId2"/>
    <p:sldId id="548" r:id="rId3"/>
    <p:sldId id="536" r:id="rId4"/>
    <p:sldId id="550" r:id="rId5"/>
    <p:sldId id="549" r:id="rId6"/>
    <p:sldId id="551" r:id="rId7"/>
    <p:sldId id="543" r:id="rId8"/>
    <p:sldId id="537" r:id="rId9"/>
    <p:sldId id="547" r:id="rId10"/>
    <p:sldId id="545" r:id="rId11"/>
    <p:sldId id="552" r:id="rId12"/>
  </p:sldIdLst>
  <p:sldSz cx="9144000" cy="6858000" type="screen4x3"/>
  <p:notesSz cx="6858000" cy="9117013"/>
  <p:custDataLst>
    <p:tags r:id="rId15"/>
  </p:custDataLst>
  <p:defaultTextStyle>
    <a:defPPr>
      <a:defRPr lang="en-US"/>
    </a:defPPr>
    <a:lvl1pPr algn="ctr" rtl="0" eaLnBrk="0" fontAlgn="base" hangingPunct="0">
      <a:spcBef>
        <a:spcPct val="0"/>
      </a:spcBef>
      <a:spcAft>
        <a:spcPct val="0"/>
      </a:spcAft>
      <a:defRPr sz="2800" kern="1200">
        <a:solidFill>
          <a:schemeClr val="tx1"/>
        </a:solidFill>
        <a:latin typeface="Times" charset="0"/>
        <a:ea typeface="MS PGothic" pitchFamily="34" charset="-128"/>
        <a:cs typeface="+mn-cs"/>
      </a:defRPr>
    </a:lvl1pPr>
    <a:lvl2pPr marL="457200" algn="ctr" rtl="0" eaLnBrk="0" fontAlgn="base" hangingPunct="0">
      <a:spcBef>
        <a:spcPct val="0"/>
      </a:spcBef>
      <a:spcAft>
        <a:spcPct val="0"/>
      </a:spcAft>
      <a:defRPr sz="2800" kern="1200">
        <a:solidFill>
          <a:schemeClr val="tx1"/>
        </a:solidFill>
        <a:latin typeface="Times" charset="0"/>
        <a:ea typeface="MS PGothic" pitchFamily="34" charset="-128"/>
        <a:cs typeface="+mn-cs"/>
      </a:defRPr>
    </a:lvl2pPr>
    <a:lvl3pPr marL="914400" algn="ctr" rtl="0" eaLnBrk="0" fontAlgn="base" hangingPunct="0">
      <a:spcBef>
        <a:spcPct val="0"/>
      </a:spcBef>
      <a:spcAft>
        <a:spcPct val="0"/>
      </a:spcAft>
      <a:defRPr sz="2800" kern="1200">
        <a:solidFill>
          <a:schemeClr val="tx1"/>
        </a:solidFill>
        <a:latin typeface="Times" charset="0"/>
        <a:ea typeface="MS PGothic" pitchFamily="34" charset="-128"/>
        <a:cs typeface="+mn-cs"/>
      </a:defRPr>
    </a:lvl3pPr>
    <a:lvl4pPr marL="1371600" algn="ctr" rtl="0" eaLnBrk="0" fontAlgn="base" hangingPunct="0">
      <a:spcBef>
        <a:spcPct val="0"/>
      </a:spcBef>
      <a:spcAft>
        <a:spcPct val="0"/>
      </a:spcAft>
      <a:defRPr sz="2800" kern="1200">
        <a:solidFill>
          <a:schemeClr val="tx1"/>
        </a:solidFill>
        <a:latin typeface="Times" charset="0"/>
        <a:ea typeface="MS PGothic" pitchFamily="34" charset="-128"/>
        <a:cs typeface="+mn-cs"/>
      </a:defRPr>
    </a:lvl4pPr>
    <a:lvl5pPr marL="1828800" algn="ctr" rtl="0" eaLnBrk="0" fontAlgn="base" hangingPunct="0">
      <a:spcBef>
        <a:spcPct val="0"/>
      </a:spcBef>
      <a:spcAft>
        <a:spcPct val="0"/>
      </a:spcAft>
      <a:defRPr sz="2800" kern="1200">
        <a:solidFill>
          <a:schemeClr val="tx1"/>
        </a:solidFill>
        <a:latin typeface="Times" charset="0"/>
        <a:ea typeface="MS PGothic" pitchFamily="34" charset="-128"/>
        <a:cs typeface="+mn-cs"/>
      </a:defRPr>
    </a:lvl5pPr>
    <a:lvl6pPr marL="2286000" algn="l" defTabSz="914400" rtl="0" eaLnBrk="1" latinLnBrk="0" hangingPunct="1">
      <a:defRPr sz="2800" kern="1200">
        <a:solidFill>
          <a:schemeClr val="tx1"/>
        </a:solidFill>
        <a:latin typeface="Times" charset="0"/>
        <a:ea typeface="MS PGothic" pitchFamily="34" charset="-128"/>
        <a:cs typeface="+mn-cs"/>
      </a:defRPr>
    </a:lvl6pPr>
    <a:lvl7pPr marL="2743200" algn="l" defTabSz="914400" rtl="0" eaLnBrk="1" latinLnBrk="0" hangingPunct="1">
      <a:defRPr sz="2800" kern="1200">
        <a:solidFill>
          <a:schemeClr val="tx1"/>
        </a:solidFill>
        <a:latin typeface="Times" charset="0"/>
        <a:ea typeface="MS PGothic" pitchFamily="34" charset="-128"/>
        <a:cs typeface="+mn-cs"/>
      </a:defRPr>
    </a:lvl7pPr>
    <a:lvl8pPr marL="3200400" algn="l" defTabSz="914400" rtl="0" eaLnBrk="1" latinLnBrk="0" hangingPunct="1">
      <a:defRPr sz="2800" kern="1200">
        <a:solidFill>
          <a:schemeClr val="tx1"/>
        </a:solidFill>
        <a:latin typeface="Times" charset="0"/>
        <a:ea typeface="MS PGothic" pitchFamily="34" charset="-128"/>
        <a:cs typeface="+mn-cs"/>
      </a:defRPr>
    </a:lvl8pPr>
    <a:lvl9pPr marL="3657600" algn="l" defTabSz="914400" rtl="0" eaLnBrk="1" latinLnBrk="0" hangingPunct="1">
      <a:defRPr sz="2800" kern="1200">
        <a:solidFill>
          <a:schemeClr val="tx1"/>
        </a:solidFill>
        <a:latin typeface="Times" charset="0"/>
        <a:ea typeface="MS PGothic" pitchFamily="34" charset="-128"/>
        <a:cs typeface="+mn-cs"/>
      </a:defRPr>
    </a:lvl9pPr>
  </p:defaultTextStyle>
  <p:extLst>
    <p:ext uri="{EFAFB233-063F-42B5-8137-9DF3F51BA10A}">
      <p15:sldGuideLst xmlns:p15="http://schemas.microsoft.com/office/powerpoint/2012/main">
        <p15:guide id="1" orient="horz" pos="3931">
          <p15:clr>
            <a:srgbClr val="A4A3A4"/>
          </p15:clr>
        </p15:guide>
        <p15:guide id="2" pos="687">
          <p15:clr>
            <a:srgbClr val="A4A3A4"/>
          </p15:clr>
        </p15:guide>
      </p15:sldGuideLst>
    </p:ext>
    <p:ext uri="{2D200454-40CA-4A62-9FC3-DE9A4176ACB9}">
      <p15:notesGuideLst xmlns:p15="http://schemas.microsoft.com/office/powerpoint/2012/main">
        <p15:guide id="1" orient="horz" pos="2872">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9910"/>
    <a:srgbClr val="CC991A"/>
    <a:srgbClr val="5B999F"/>
    <a:srgbClr val="4A7D82"/>
    <a:srgbClr val="000000"/>
    <a:srgbClr val="660066"/>
    <a:srgbClr val="73B3EB"/>
    <a:srgbClr val="009999"/>
    <a:srgbClr val="993366"/>
    <a:srgbClr val="C3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463" autoAdjust="0"/>
  </p:normalViewPr>
  <p:slideViewPr>
    <p:cSldViewPr snapToGrid="0">
      <p:cViewPr varScale="1">
        <p:scale>
          <a:sx n="62" d="100"/>
          <a:sy n="62" d="100"/>
        </p:scale>
        <p:origin x="1626" y="60"/>
      </p:cViewPr>
      <p:guideLst>
        <p:guide orient="horz" pos="3931"/>
        <p:guide pos="68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124"/>
    </p:cViewPr>
  </p:sorterViewPr>
  <p:notesViewPr>
    <p:cSldViewPr snapToGrid="0">
      <p:cViewPr varScale="1">
        <p:scale>
          <a:sx n="113" d="100"/>
          <a:sy n="113" d="100"/>
        </p:scale>
        <p:origin x="-3048" y="-96"/>
      </p:cViewPr>
      <p:guideLst>
        <p:guide orient="horz" pos="2872"/>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7394"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89187" tIns="44595" rIns="89187" bIns="44595" numCol="1" anchor="t" anchorCtr="0" compatLnSpc="1">
            <a:prstTxWarp prst="textNoShape">
              <a:avLst/>
            </a:prstTxWarp>
          </a:bodyPr>
          <a:lstStyle>
            <a:lvl1pPr algn="l" defTabSz="892175">
              <a:defRPr sz="1200">
                <a:cs typeface="MS PGothic" pitchFamily="34" charset="-128"/>
              </a:defRPr>
            </a:lvl1pPr>
          </a:lstStyle>
          <a:p>
            <a:pPr>
              <a:defRPr/>
            </a:pPr>
            <a:endParaRPr lang="en-US"/>
          </a:p>
        </p:txBody>
      </p:sp>
      <p:sp>
        <p:nvSpPr>
          <p:cNvPr id="187395" name="Rectangle 3"/>
          <p:cNvSpPr>
            <a:spLocks noGrp="1" noChangeArrowheads="1"/>
          </p:cNvSpPr>
          <p:nvPr>
            <p:ph type="dt" sz="quarter" idx="1"/>
          </p:nvPr>
        </p:nvSpPr>
        <p:spPr bwMode="auto">
          <a:xfrm>
            <a:off x="3884613" y="0"/>
            <a:ext cx="2971800" cy="455613"/>
          </a:xfrm>
          <a:prstGeom prst="rect">
            <a:avLst/>
          </a:prstGeom>
          <a:noFill/>
          <a:ln w="9525">
            <a:noFill/>
            <a:miter lim="800000"/>
            <a:headEnd/>
            <a:tailEnd/>
          </a:ln>
          <a:effectLst/>
        </p:spPr>
        <p:txBody>
          <a:bodyPr vert="horz" wrap="square" lIns="89187" tIns="44595" rIns="89187" bIns="44595" numCol="1" anchor="t" anchorCtr="0" compatLnSpc="1">
            <a:prstTxWarp prst="textNoShape">
              <a:avLst/>
            </a:prstTxWarp>
          </a:bodyPr>
          <a:lstStyle>
            <a:lvl1pPr algn="r" defTabSz="892175">
              <a:defRPr sz="1200">
                <a:cs typeface="MS PGothic" pitchFamily="34" charset="-128"/>
              </a:defRPr>
            </a:lvl1pPr>
          </a:lstStyle>
          <a:p>
            <a:pPr>
              <a:defRPr/>
            </a:pPr>
            <a:endParaRPr lang="en-US"/>
          </a:p>
        </p:txBody>
      </p:sp>
      <p:sp>
        <p:nvSpPr>
          <p:cNvPr id="187396" name="Rectangle 4"/>
          <p:cNvSpPr>
            <a:spLocks noGrp="1" noChangeArrowheads="1"/>
          </p:cNvSpPr>
          <p:nvPr>
            <p:ph type="ftr" sz="quarter" idx="2"/>
          </p:nvPr>
        </p:nvSpPr>
        <p:spPr bwMode="auto">
          <a:xfrm>
            <a:off x="0" y="8662988"/>
            <a:ext cx="2971800" cy="454025"/>
          </a:xfrm>
          <a:prstGeom prst="rect">
            <a:avLst/>
          </a:prstGeom>
          <a:noFill/>
          <a:ln w="9525">
            <a:noFill/>
            <a:miter lim="800000"/>
            <a:headEnd/>
            <a:tailEnd/>
          </a:ln>
          <a:effectLst/>
        </p:spPr>
        <p:txBody>
          <a:bodyPr vert="horz" wrap="square" lIns="89187" tIns="44595" rIns="89187" bIns="44595" numCol="1" anchor="b" anchorCtr="0" compatLnSpc="1">
            <a:prstTxWarp prst="textNoShape">
              <a:avLst/>
            </a:prstTxWarp>
          </a:bodyPr>
          <a:lstStyle>
            <a:lvl1pPr algn="l" defTabSz="892175">
              <a:defRPr sz="1200">
                <a:cs typeface="MS PGothic" pitchFamily="34" charset="-128"/>
              </a:defRPr>
            </a:lvl1pPr>
          </a:lstStyle>
          <a:p>
            <a:pPr>
              <a:defRPr/>
            </a:pPr>
            <a:endParaRPr lang="en-US"/>
          </a:p>
        </p:txBody>
      </p:sp>
      <p:sp>
        <p:nvSpPr>
          <p:cNvPr id="187397" name="Rectangle 5"/>
          <p:cNvSpPr>
            <a:spLocks noGrp="1" noChangeArrowheads="1"/>
          </p:cNvSpPr>
          <p:nvPr>
            <p:ph type="sldNum" sz="quarter" idx="3"/>
          </p:nvPr>
        </p:nvSpPr>
        <p:spPr bwMode="auto">
          <a:xfrm>
            <a:off x="3884613" y="8661400"/>
            <a:ext cx="2971800" cy="454025"/>
          </a:xfrm>
          <a:prstGeom prst="rect">
            <a:avLst/>
          </a:prstGeom>
          <a:noFill/>
          <a:ln w="9525">
            <a:noFill/>
            <a:miter lim="800000"/>
            <a:headEnd/>
            <a:tailEnd/>
          </a:ln>
          <a:effectLst/>
        </p:spPr>
        <p:txBody>
          <a:bodyPr vert="horz" wrap="square" lIns="89187" tIns="44595" rIns="89187" bIns="44595" numCol="1" anchor="b" anchorCtr="0" compatLnSpc="1">
            <a:prstTxWarp prst="textNoShape">
              <a:avLst/>
            </a:prstTxWarp>
          </a:bodyPr>
          <a:lstStyle>
            <a:lvl1pPr algn="r" defTabSz="892175">
              <a:defRPr sz="1200"/>
            </a:lvl1pPr>
          </a:lstStyle>
          <a:p>
            <a:fld id="{4E80D517-FF97-4EB8-B2FD-F13F3B114099}" type="slidenum">
              <a:rPr lang="en-US"/>
              <a:pPr/>
              <a:t>‹#›</a:t>
            </a:fld>
            <a:endParaRPr lang="en-US"/>
          </a:p>
        </p:txBody>
      </p:sp>
    </p:spTree>
    <p:extLst>
      <p:ext uri="{BB962C8B-B14F-4D97-AF65-F5344CB8AC3E}">
        <p14:creationId xmlns:p14="http://schemas.microsoft.com/office/powerpoint/2010/main" val="1143852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221" tIns="45610" rIns="91221" bIns="45610" numCol="1" anchor="t" anchorCtr="0" compatLnSpc="1">
            <a:prstTxWarp prst="textNoShape">
              <a:avLst/>
            </a:prstTxWarp>
          </a:bodyPr>
          <a:lstStyle>
            <a:lvl1pPr algn="l" defTabSz="912813">
              <a:defRPr sz="1200">
                <a:cs typeface="MS PGothic" pitchFamily="34" charset="-128"/>
              </a:defRPr>
            </a:lvl1pPr>
          </a:lstStyle>
          <a:p>
            <a:pPr>
              <a:defRPr/>
            </a:pPr>
            <a:endParaRPr lang="en-US"/>
          </a:p>
        </p:txBody>
      </p:sp>
      <p:sp>
        <p:nvSpPr>
          <p:cNvPr id="22531" name="Rectangle 3"/>
          <p:cNvSpPr>
            <a:spLocks noGrp="1" noChangeArrowheads="1"/>
          </p:cNvSpPr>
          <p:nvPr>
            <p:ph type="dt" idx="1"/>
          </p:nvPr>
        </p:nvSpPr>
        <p:spPr bwMode="auto">
          <a:xfrm>
            <a:off x="3886200" y="0"/>
            <a:ext cx="2971800" cy="455613"/>
          </a:xfrm>
          <a:prstGeom prst="rect">
            <a:avLst/>
          </a:prstGeom>
          <a:noFill/>
          <a:ln w="9525">
            <a:noFill/>
            <a:miter lim="800000"/>
            <a:headEnd/>
            <a:tailEnd/>
          </a:ln>
          <a:effectLst/>
        </p:spPr>
        <p:txBody>
          <a:bodyPr vert="horz" wrap="square" lIns="91221" tIns="45610" rIns="91221" bIns="45610" numCol="1" anchor="t" anchorCtr="0" compatLnSpc="1">
            <a:prstTxWarp prst="textNoShape">
              <a:avLst/>
            </a:prstTxWarp>
          </a:bodyPr>
          <a:lstStyle>
            <a:lvl1pPr algn="r" defTabSz="912813">
              <a:defRPr sz="1200">
                <a:cs typeface="MS PGothic" pitchFamily="34" charset="-128"/>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50938" y="684213"/>
            <a:ext cx="4557712" cy="3417887"/>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914400" y="4330700"/>
            <a:ext cx="5029200" cy="4102100"/>
          </a:xfrm>
          <a:prstGeom prst="rect">
            <a:avLst/>
          </a:prstGeom>
          <a:noFill/>
          <a:ln w="9525">
            <a:noFill/>
            <a:miter lim="800000"/>
            <a:headEnd/>
            <a:tailEnd/>
          </a:ln>
          <a:effectLst/>
        </p:spPr>
        <p:txBody>
          <a:bodyPr vert="horz" wrap="square" lIns="91221" tIns="45610" rIns="91221" bIns="4561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2534" name="Rectangle 6"/>
          <p:cNvSpPr>
            <a:spLocks noGrp="1" noChangeArrowheads="1"/>
          </p:cNvSpPr>
          <p:nvPr>
            <p:ph type="ftr" sz="quarter" idx="4"/>
          </p:nvPr>
        </p:nvSpPr>
        <p:spPr bwMode="auto">
          <a:xfrm>
            <a:off x="0" y="8661400"/>
            <a:ext cx="2971800" cy="455613"/>
          </a:xfrm>
          <a:prstGeom prst="rect">
            <a:avLst/>
          </a:prstGeom>
          <a:noFill/>
          <a:ln w="9525">
            <a:noFill/>
            <a:miter lim="800000"/>
            <a:headEnd/>
            <a:tailEnd/>
          </a:ln>
          <a:effectLst/>
        </p:spPr>
        <p:txBody>
          <a:bodyPr vert="horz" wrap="square" lIns="91221" tIns="45610" rIns="91221" bIns="45610" numCol="1" anchor="b" anchorCtr="0" compatLnSpc="1">
            <a:prstTxWarp prst="textNoShape">
              <a:avLst/>
            </a:prstTxWarp>
          </a:bodyPr>
          <a:lstStyle>
            <a:lvl1pPr algn="l" defTabSz="912813">
              <a:defRPr sz="1200">
                <a:cs typeface="MS PGothic" pitchFamily="34" charset="-128"/>
              </a:defRPr>
            </a:lvl1pPr>
          </a:lstStyle>
          <a:p>
            <a:pPr>
              <a:defRPr/>
            </a:pPr>
            <a:endParaRPr lang="en-US"/>
          </a:p>
        </p:txBody>
      </p:sp>
      <p:sp>
        <p:nvSpPr>
          <p:cNvPr id="22535" name="Rectangle 7"/>
          <p:cNvSpPr>
            <a:spLocks noGrp="1" noChangeArrowheads="1"/>
          </p:cNvSpPr>
          <p:nvPr>
            <p:ph type="sldNum" sz="quarter" idx="5"/>
          </p:nvPr>
        </p:nvSpPr>
        <p:spPr bwMode="auto">
          <a:xfrm>
            <a:off x="3886200" y="8661400"/>
            <a:ext cx="2971800" cy="455613"/>
          </a:xfrm>
          <a:prstGeom prst="rect">
            <a:avLst/>
          </a:prstGeom>
          <a:noFill/>
          <a:ln w="9525">
            <a:noFill/>
            <a:miter lim="800000"/>
            <a:headEnd/>
            <a:tailEnd/>
          </a:ln>
          <a:effectLst/>
        </p:spPr>
        <p:txBody>
          <a:bodyPr vert="horz" wrap="square" lIns="91221" tIns="45610" rIns="91221" bIns="45610" numCol="1" anchor="b" anchorCtr="0" compatLnSpc="1">
            <a:prstTxWarp prst="textNoShape">
              <a:avLst/>
            </a:prstTxWarp>
          </a:bodyPr>
          <a:lstStyle>
            <a:lvl1pPr algn="r" defTabSz="912813">
              <a:defRPr sz="1200"/>
            </a:lvl1pPr>
          </a:lstStyle>
          <a:p>
            <a:fld id="{B066796D-A9D3-44F3-864A-4A99C38C3A9A}" type="slidenum">
              <a:rPr lang="en-US"/>
              <a:pPr/>
              <a:t>‹#›</a:t>
            </a:fld>
            <a:endParaRPr lang="en-US"/>
          </a:p>
        </p:txBody>
      </p:sp>
    </p:spTree>
    <p:extLst>
      <p:ext uri="{BB962C8B-B14F-4D97-AF65-F5344CB8AC3E}">
        <p14:creationId xmlns:p14="http://schemas.microsoft.com/office/powerpoint/2010/main" val="14711808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64" charset="0"/>
        <a:ea typeface="MS PGothic" pitchFamily="34" charset="-128"/>
        <a:cs typeface="ＭＳ Ｐゴシック" pitchFamily="-106" charset="-128"/>
      </a:defRPr>
    </a:lvl1pPr>
    <a:lvl2pPr marL="457200" algn="l" rtl="0" eaLnBrk="0" fontAlgn="base" hangingPunct="0">
      <a:spcBef>
        <a:spcPct val="30000"/>
      </a:spcBef>
      <a:spcAft>
        <a:spcPct val="0"/>
      </a:spcAft>
      <a:defRPr sz="1200" kern="1200">
        <a:solidFill>
          <a:schemeClr val="tx1"/>
        </a:solidFill>
        <a:latin typeface="Times" pitchFamily="64"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pitchFamily="64"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pitchFamily="64"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pitchFamily="64"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47C9B81F-C347-4BEF-BFDF-29C42F48304A}" type="datetimeFigureOut">
              <a:rPr lang="en-US" smtClean="0"/>
              <a:pPr/>
              <a:t>10/19/2016</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kumimoji="0"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42AED99-7FB4-404E-8A97-64753DCE42E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10/19/2016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10/19/2016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10/19/2016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10/19/2016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10/19/2016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47C9B81F-C347-4BEF-BFDF-29C42F48304A}" type="datetimeFigureOut">
              <a:rPr lang="en-US" smtClean="0"/>
              <a:pPr/>
              <a:t>10/19/2016</a:t>
            </a:fld>
            <a:endParaRPr lang="en-US"/>
          </a:p>
        </p:txBody>
      </p:sp>
      <p:sp>
        <p:nvSpPr>
          <p:cNvPr id="27" name="Slide Number Placeholder 26"/>
          <p:cNvSpPr>
            <a:spLocks noGrp="1"/>
          </p:cNvSpPr>
          <p:nvPr>
            <p:ph type="sldNum" sz="quarter" idx="11"/>
          </p:nvPr>
        </p:nvSpPr>
        <p:spPr/>
        <p:txBody>
          <a:bodyPr rtlCol="0"/>
          <a:lstStyle/>
          <a:p>
            <a:fld id="{042AED99-7FB4-404E-8A97-64753DCE42EC}" type="slidenum">
              <a:rPr kumimoji="0" lang="en-US" smtClean="0"/>
              <a:pPr/>
              <a:t>‹#›</a:t>
            </a:fld>
            <a:endParaRPr kumimoji="0" lang="en-US"/>
          </a:p>
        </p:txBody>
      </p:sp>
      <p:sp>
        <p:nvSpPr>
          <p:cNvPr id="28" name="Footer Placeholder 27"/>
          <p:cNvSpPr>
            <a:spLocks noGrp="1"/>
          </p:cNvSpPr>
          <p:nvPr>
            <p:ph type="ftr" sz="quarter" idx="12"/>
          </p:nvPr>
        </p:nvSpPr>
        <p:spPr/>
        <p:txBody>
          <a:bodyPr rtlCol="0"/>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47C9B81F-C347-4BEF-BFDF-29C42F48304A}" type="datetimeFigureOut">
              <a:rPr lang="en-US" smtClean="0"/>
              <a:pPr/>
              <a:t>10/19/2016</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kumimoji="0" lang="en-US"/>
          </a:p>
        </p:txBody>
      </p:sp>
      <p:sp>
        <p:nvSpPr>
          <p:cNvPr id="5" name="Slide Number Placeholder 4"/>
          <p:cNvSpPr>
            <a:spLocks noGrp="1"/>
          </p:cNvSpPr>
          <p:nvPr>
            <p:ph type="sldNum" sz="quarter" idx="12"/>
          </p:nvPr>
        </p:nvSpPr>
        <p:spPr>
          <a:xfrm>
            <a:off x="8174736" y="2272"/>
            <a:ext cx="762000" cy="365760"/>
          </a:xfrm>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10/19/2016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10/19/2016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10/19/2016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lgn="l" eaLnBrk="1" latinLnBrk="0" hangingPunct="1"/>
            <a:fld id="{C3F416CD-67A3-4CF0-A210-F6AF31AC147F}" type="datetimeFigureOut">
              <a:rPr lang="en-US" smtClean="0"/>
              <a:pPr algn="l" eaLnBrk="1" latinLnBrk="0" hangingPunct="1"/>
              <a:t>10/19/2016</a:t>
            </a:fld>
            <a:endParaRPr lang="en-US" sz="800" dirty="0">
              <a:solidFill>
                <a:schemeClr val="accent2"/>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lgn="r" eaLnBrk="1" latinLnBrk="0" hangingPunct="1"/>
            <a:endParaRPr kumimoji="0" lang="en-US" sz="800" dirty="0">
              <a:solidFill>
                <a:schemeClr val="accent2"/>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www.nytimes.com/2010/11/11/giving/11websmith.html?_r=1"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philanthropynw.org/s_pnw/index.asp"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7" Type="http://schemas.openxmlformats.org/officeDocument/2006/relationships/image" Target="../media/image4.gif"/><Relationship Id="rId2" Type="http://schemas.openxmlformats.org/officeDocument/2006/relationships/hyperlink" Target="http://www.citrix.com/English/aboutCitrix/outreach/supportedOrgs.asp" TargetMode="External"/><Relationship Id="rId1" Type="http://schemas.openxmlformats.org/officeDocument/2006/relationships/slideLayout" Target="../slideLayouts/slideLayout7.xml"/><Relationship Id="rId6" Type="http://schemas.openxmlformats.org/officeDocument/2006/relationships/hyperlink" Target="http://www.realnetworks.com/about-us/giving/employee_match.aspx" TargetMode="External"/><Relationship Id="rId5" Type="http://schemas.openxmlformats.org/officeDocument/2006/relationships/image" Target="../media/image3.gif"/><Relationship Id="rId4" Type="http://schemas.openxmlformats.org/officeDocument/2006/relationships/hyperlink" Target="http://www.juniper.net/us/en/training/academicalliance/"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sustainablelifemedia.com/content/story/strategy/ciscos_green_supply_chain_programs_save_3_million_a_year" TargetMode="Externa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travel.latimes.com/daily-deal-blog/index.php/15-chihuahuas-fly-on-6175/"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hyperlink" Target="http://dealbook.nytimes.com/2010/12/09/zuckerberg-and-icahn-join-buffett-and-gates-giving-pledge/?partner=rss&amp;emc=rss" TargetMode="External"/><Relationship Id="rId3" Type="http://schemas.openxmlformats.org/officeDocument/2006/relationships/image" Target="../media/image8.png"/><Relationship Id="rId7" Type="http://schemas.openxmlformats.org/officeDocument/2006/relationships/image" Target="../media/image10.png"/><Relationship Id="rId12" Type="http://schemas.openxmlformats.org/officeDocument/2006/relationships/image" Target="../media/image13.png"/><Relationship Id="rId2" Type="http://schemas.openxmlformats.org/officeDocument/2006/relationships/hyperlink" Target="http://www.fastcompany.com/1708405/mark-zuckerberg-joins-warren-buffett-and-bill-gates-giving-pledge?partner=rss" TargetMode="External"/><Relationship Id="rId1" Type="http://schemas.openxmlformats.org/officeDocument/2006/relationships/slideLayout" Target="../slideLayouts/slideLayout7.xml"/><Relationship Id="rId6" Type="http://schemas.openxmlformats.org/officeDocument/2006/relationships/hyperlink" Target="http://money.cnn.com/2010/12/09/news/companies/zuckerberg_buffett_charity/index.htm" TargetMode="External"/><Relationship Id="rId11" Type="http://schemas.openxmlformats.org/officeDocument/2006/relationships/hyperlink" Target="http://www.forbes.com/2010/12/09/zuckerberg-icahn-billionaires-business-giving-pledge.html?boxes=techchannelreaderssay" TargetMode="External"/><Relationship Id="rId5" Type="http://schemas.openxmlformats.org/officeDocument/2006/relationships/image" Target="../media/image9.png"/><Relationship Id="rId10" Type="http://schemas.openxmlformats.org/officeDocument/2006/relationships/image" Target="../media/image12.png"/><Relationship Id="rId4" Type="http://schemas.openxmlformats.org/officeDocument/2006/relationships/hyperlink" Target="http://www.huffingtonpost.com/2010/12/09/zuckerberg-joins-the-givi_n_794241.html" TargetMode="External"/><Relationship Id="rId9" Type="http://schemas.openxmlformats.org/officeDocument/2006/relationships/hyperlink" Target="http://abcnews.go.com/WN/bill-gates-warren-buffett-organize-billionaire-giving-pledge/story?id=11325984" TargetMode="External"/><Relationship Id="rId14" Type="http://schemas.openxmlformats.org/officeDocument/2006/relationships/image" Target="../media/image14.png"/></Relationships>
</file>

<file path=ppt/slides/_rels/slide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cisco.com/web/about/ac227/ac333/cisco-and-citizenship/key-performance-indicators.ht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Corporate Social Responsibility</a:t>
            </a:r>
            <a:endParaRPr lang="en-US" dirty="0"/>
          </a:p>
        </p:txBody>
      </p:sp>
      <p:sp>
        <p:nvSpPr>
          <p:cNvPr id="3" name="Subtitle 2"/>
          <p:cNvSpPr>
            <a:spLocks noGrp="1"/>
          </p:cNvSpPr>
          <p:nvPr>
            <p:ph type="subTitle" idx="1"/>
          </p:nvPr>
        </p:nvSpPr>
        <p:spPr/>
        <p:txBody>
          <a:bodyPr/>
          <a:lstStyle/>
          <a:p>
            <a:r>
              <a:rPr lang="en-US" dirty="0" smtClean="0"/>
              <a:t>Presented by,</a:t>
            </a:r>
          </a:p>
          <a:p>
            <a:r>
              <a:rPr lang="en-US" dirty="0" smtClean="0"/>
              <a:t>Larissa Long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p:cNvSpPr txBox="1">
            <a:spLocks/>
          </p:cNvSpPr>
          <p:nvPr/>
        </p:nvSpPr>
        <p:spPr>
          <a:xfrm>
            <a:off x="207818" y="575685"/>
            <a:ext cx="8229600" cy="808037"/>
          </a:xfrm>
          <a:prstGeom prst="rect">
            <a:avLst/>
          </a:prstGeom>
        </p:spPr>
        <p:txBody>
          <a:bodyPr/>
          <a:lstStyle/>
          <a:p>
            <a:pPr lvl="0" algn="l" defTabSz="457200"/>
            <a:r>
              <a:rPr lang="en-US" sz="3200" b="1" noProof="0" dirty="0" smtClean="0"/>
              <a:t>Bottom Line</a:t>
            </a:r>
            <a:endParaRPr kumimoji="0" lang="en-US" sz="3200" b="1" u="none" strike="noStrike" kern="1200" cap="none" spc="0" normalizeH="0" baseline="0" noProof="0" dirty="0">
              <a:ln>
                <a:noFill/>
              </a:ln>
              <a:solidFill>
                <a:srgbClr val="7F7F7F"/>
              </a:solidFill>
              <a:effectLst/>
              <a:uLnTx/>
              <a:uFillTx/>
              <a:latin typeface="Arial"/>
              <a:ea typeface="MS PGothic" pitchFamily="34" charset="-128"/>
              <a:cs typeface="Arial"/>
            </a:endParaRPr>
          </a:p>
        </p:txBody>
      </p:sp>
      <p:sp>
        <p:nvSpPr>
          <p:cNvPr id="6" name="TextBox 5"/>
          <p:cNvSpPr txBox="1"/>
          <p:nvPr/>
        </p:nvSpPr>
        <p:spPr>
          <a:xfrm>
            <a:off x="617517" y="1531917"/>
            <a:ext cx="8051470" cy="3108543"/>
          </a:xfrm>
          <a:prstGeom prst="rect">
            <a:avLst/>
          </a:prstGeom>
          <a:noFill/>
        </p:spPr>
        <p:txBody>
          <a:bodyPr wrap="square" rtlCol="0">
            <a:spAutoFit/>
          </a:bodyPr>
          <a:lstStyle/>
          <a:p>
            <a:r>
              <a:rPr lang="en-US" dirty="0" smtClean="0"/>
              <a:t>As Frederick W. Smith, Chairman and CEO of </a:t>
            </a:r>
            <a:r>
              <a:rPr lang="en-US" dirty="0" err="1" smtClean="0"/>
              <a:t>Fedex</a:t>
            </a:r>
            <a:r>
              <a:rPr lang="en-US" dirty="0" smtClean="0"/>
              <a:t> stated, “We know from a lot of research and communications with customers and various demographic groups, that it’s good business to be a good corporate citizen. People absolutely make business decisions toward companies that have good corporate responsibility records.”</a:t>
            </a:r>
            <a:endParaRPr lang="en-US" dirty="0"/>
          </a:p>
        </p:txBody>
      </p:sp>
      <p:pic>
        <p:nvPicPr>
          <p:cNvPr id="1026" name="Picture 2">
            <a:hlinkClick r:id="rId2"/>
          </p:cNvPr>
          <p:cNvPicPr>
            <a:picLocks noChangeAspect="1" noChangeArrowheads="1"/>
          </p:cNvPicPr>
          <p:nvPr/>
        </p:nvPicPr>
        <p:blipFill>
          <a:blip r:embed="rId3" cstate="print"/>
          <a:srcRect/>
          <a:stretch>
            <a:fillRect/>
          </a:stretch>
        </p:blipFill>
        <p:spPr bwMode="auto">
          <a:xfrm>
            <a:off x="3587090" y="5200561"/>
            <a:ext cx="2255569" cy="8069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0062" y="2541319"/>
            <a:ext cx="4607626" cy="1384995"/>
          </a:xfrm>
          <a:prstGeom prst="rect">
            <a:avLst/>
          </a:prstGeom>
          <a:noFill/>
        </p:spPr>
        <p:txBody>
          <a:bodyPr wrap="square" rtlCol="0">
            <a:spAutoFit/>
          </a:bodyPr>
          <a:lstStyle/>
          <a:p>
            <a:r>
              <a:rPr lang="en-US" dirty="0" smtClean="0"/>
              <a:t>For questions or comments please contact Larissa Long at </a:t>
            </a:r>
            <a:r>
              <a:rPr lang="en-US" b="1" dirty="0" smtClean="0"/>
              <a:t>larissalong78@yahoo.com</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008" y="1603168"/>
            <a:ext cx="8562110" cy="3785652"/>
          </a:xfrm>
          <a:prstGeom prst="rect">
            <a:avLst/>
          </a:prstGeom>
        </p:spPr>
        <p:txBody>
          <a:bodyPr wrap="square">
            <a:spAutoFit/>
          </a:bodyPr>
          <a:lstStyle/>
          <a:p>
            <a:r>
              <a:rPr lang="en-US" sz="2000" b="1" dirty="0" smtClean="0"/>
              <a:t>Corporate social responsibility</a:t>
            </a:r>
            <a:r>
              <a:rPr lang="en-US" sz="2000" dirty="0" smtClean="0"/>
              <a:t> (CSR) is a form of corporate self-regulation integrated into a business model. CSR policy functions as a built-in, self-regulating mechanism whereby business monitors and ensures its active compliance with the spirit of the law, ethical standards, and international norms. The goal of CSR is to embrace responsibility for the company's actions and encourage a positive impact through its activities on the environment, consumers, employees, communities, stakeholders and all other members of the public sphere. Furthermore, CSR-focused businesses would proactively promote the public interest by encouraging community growth and development, and voluntarily eliminating practices that harm the public sphere, regardless of legality. CSR is the deliberate inclusion of public interest into corporate decision-making, and the honoring of a triple bottom line: </a:t>
            </a:r>
            <a:r>
              <a:rPr lang="en-US" sz="2000" b="1" dirty="0" smtClean="0"/>
              <a:t>people</a:t>
            </a:r>
            <a:r>
              <a:rPr lang="en-US" sz="2000" dirty="0" smtClean="0"/>
              <a:t>,</a:t>
            </a:r>
            <a:r>
              <a:rPr lang="en-US" sz="2000" b="1" dirty="0" smtClean="0"/>
              <a:t> planet</a:t>
            </a:r>
            <a:r>
              <a:rPr lang="en-US" sz="2000" dirty="0" smtClean="0"/>
              <a:t>,</a:t>
            </a:r>
            <a:r>
              <a:rPr lang="en-US" sz="2000" b="1" dirty="0" smtClean="0"/>
              <a:t> profit</a:t>
            </a:r>
            <a:r>
              <a:rPr lang="en-US" sz="2000" dirty="0" smtClean="0"/>
              <a:t>.</a:t>
            </a:r>
            <a:endParaRPr lang="en-US" sz="2000" dirty="0"/>
          </a:p>
        </p:txBody>
      </p:sp>
      <p:sp>
        <p:nvSpPr>
          <p:cNvPr id="3" name="Title 4"/>
          <p:cNvSpPr txBox="1">
            <a:spLocks/>
          </p:cNvSpPr>
          <p:nvPr/>
        </p:nvSpPr>
        <p:spPr>
          <a:xfrm>
            <a:off x="207818" y="575685"/>
            <a:ext cx="8229600" cy="808037"/>
          </a:xfrm>
          <a:prstGeom prst="rect">
            <a:avLst/>
          </a:prstGeom>
        </p:spPr>
        <p:txBody>
          <a:bodyPr/>
          <a:lstStyle/>
          <a:p>
            <a:pPr lvl="0" algn="l" defTabSz="457200"/>
            <a:r>
              <a:rPr lang="en-US" sz="3200" b="1" dirty="0" smtClean="0"/>
              <a:t>Definition</a:t>
            </a:r>
            <a:endParaRPr kumimoji="0" lang="en-US" sz="3200" b="1" u="none" strike="noStrike" kern="1200" cap="none" spc="0" normalizeH="0" baseline="0" noProof="0" dirty="0">
              <a:ln>
                <a:noFill/>
              </a:ln>
              <a:solidFill>
                <a:srgbClr val="7F7F7F"/>
              </a:solidFill>
              <a:effectLst/>
              <a:uLnTx/>
              <a:uFillTx/>
              <a:latin typeface="Arial"/>
              <a:ea typeface="MS PGothic" pitchFamily="34" charset="-128"/>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42503" y="1330034"/>
          <a:ext cx="4405746" cy="4902008"/>
        </p:xfrm>
        <a:graphic>
          <a:graphicData uri="http://schemas.openxmlformats.org/drawingml/2006/table">
            <a:tbl>
              <a:tblPr/>
              <a:tblGrid>
                <a:gridCol w="2755076"/>
                <a:gridCol w="1650670"/>
              </a:tblGrid>
              <a:tr h="232873">
                <a:tc>
                  <a:txBody>
                    <a:bodyPr/>
                    <a:lstStyle/>
                    <a:p>
                      <a:pPr algn="l"/>
                      <a:r>
                        <a:rPr lang="en-US" sz="1400" b="1" dirty="0"/>
                        <a:t>Corporation Name</a:t>
                      </a:r>
                      <a:r>
                        <a:rPr lang="en-US" sz="1400" dirty="0"/>
                        <a:t> </a:t>
                      </a:r>
                    </a:p>
                  </a:txBody>
                  <a:tcPr marL="26390" marR="26390" marT="13195" marB="13195" anchor="ctr">
                    <a:lnL>
                      <a:noFill/>
                    </a:lnL>
                    <a:lnR>
                      <a:noFill/>
                    </a:lnR>
                    <a:lnT>
                      <a:noFill/>
                    </a:lnT>
                    <a:lnB>
                      <a:noFill/>
                    </a:lnB>
                  </a:tcPr>
                </a:tc>
                <a:tc>
                  <a:txBody>
                    <a:bodyPr/>
                    <a:lstStyle/>
                    <a:p>
                      <a:pPr algn="l"/>
                      <a:r>
                        <a:rPr lang="en-US" sz="1400" b="1" dirty="0"/>
                        <a:t>City of Headquarters</a:t>
                      </a:r>
                      <a:r>
                        <a:rPr lang="en-US" sz="1400" dirty="0"/>
                        <a:t> </a:t>
                      </a:r>
                    </a:p>
                  </a:txBody>
                  <a:tcPr marL="26390" marR="26390" marT="13195" marB="13195" anchor="ctr">
                    <a:lnL>
                      <a:noFill/>
                    </a:lnL>
                    <a:lnR>
                      <a:noFill/>
                    </a:lnR>
                    <a:lnT>
                      <a:noFill/>
                    </a:lnT>
                    <a:lnB>
                      <a:noFill/>
                    </a:lnB>
                  </a:tcPr>
                </a:tc>
              </a:tr>
              <a:tr h="232873">
                <a:tc>
                  <a:txBody>
                    <a:bodyPr/>
                    <a:lstStyle/>
                    <a:p>
                      <a:pPr algn="ctr"/>
                      <a:endParaRPr lang="en-US" sz="1400" dirty="0"/>
                    </a:p>
                  </a:txBody>
                  <a:tcPr marL="26390" marR="26390" marT="13195" marB="13195" anchor="ctr">
                    <a:lnL>
                      <a:noFill/>
                    </a:lnL>
                    <a:lnR>
                      <a:noFill/>
                    </a:lnR>
                    <a:lnT>
                      <a:noFill/>
                    </a:lnT>
                    <a:lnB>
                      <a:noFill/>
                    </a:lnB>
                  </a:tcPr>
                </a:tc>
                <a:tc>
                  <a:txBody>
                    <a:bodyPr/>
                    <a:lstStyle/>
                    <a:p>
                      <a:pPr algn="ctr"/>
                      <a:endParaRPr lang="en-US" sz="1400"/>
                    </a:p>
                  </a:txBody>
                  <a:tcPr marL="26390" marR="26390" marT="13195" marB="13195" anchor="ctr">
                    <a:lnL>
                      <a:noFill/>
                    </a:lnL>
                    <a:lnR>
                      <a:noFill/>
                    </a:lnR>
                    <a:lnT>
                      <a:noFill/>
                    </a:lnT>
                    <a:lnB>
                      <a:noFill/>
                    </a:lnB>
                  </a:tcPr>
                </a:tc>
              </a:tr>
              <a:tr h="363650">
                <a:tc>
                  <a:txBody>
                    <a:bodyPr/>
                    <a:lstStyle/>
                    <a:p>
                      <a:r>
                        <a:rPr lang="en-US" sz="1400" dirty="0" err="1"/>
                        <a:t>Absher</a:t>
                      </a:r>
                      <a:r>
                        <a:rPr lang="en-US" sz="1400" dirty="0"/>
                        <a:t> Construction Company </a:t>
                      </a:r>
                    </a:p>
                  </a:txBody>
                  <a:tcPr marL="26390" marR="26390" marT="13195" marB="13195" anchor="ctr">
                    <a:lnL>
                      <a:noFill/>
                    </a:lnL>
                    <a:lnR>
                      <a:noFill/>
                    </a:lnR>
                    <a:lnT>
                      <a:noFill/>
                    </a:lnT>
                    <a:lnB>
                      <a:noFill/>
                    </a:lnB>
                  </a:tcPr>
                </a:tc>
                <a:tc>
                  <a:txBody>
                    <a:bodyPr/>
                    <a:lstStyle/>
                    <a:p>
                      <a:r>
                        <a:rPr lang="en-US" sz="1400" i="1"/>
                        <a:t>Puyallup</a:t>
                      </a:r>
                      <a:r>
                        <a:rPr lang="en-US" sz="1400"/>
                        <a:t> </a:t>
                      </a:r>
                    </a:p>
                  </a:txBody>
                  <a:tcPr marL="26390" marR="26390" marT="13195" marB="13195" anchor="ctr">
                    <a:lnL>
                      <a:noFill/>
                    </a:lnL>
                    <a:lnR>
                      <a:noFill/>
                    </a:lnR>
                    <a:lnT>
                      <a:noFill/>
                    </a:lnT>
                    <a:lnB>
                      <a:noFill/>
                    </a:lnB>
                  </a:tcPr>
                </a:tc>
              </a:tr>
              <a:tr h="232873">
                <a:tc>
                  <a:txBody>
                    <a:bodyPr/>
                    <a:lstStyle/>
                    <a:p>
                      <a:r>
                        <a:rPr lang="en-US" sz="1400" dirty="0"/>
                        <a:t>Amazon.com, Inc. </a:t>
                      </a:r>
                    </a:p>
                  </a:txBody>
                  <a:tcPr marL="26390" marR="26390" marT="13195" marB="13195" anchor="ctr">
                    <a:lnL>
                      <a:noFill/>
                    </a:lnL>
                    <a:lnR>
                      <a:noFill/>
                    </a:lnR>
                    <a:lnT>
                      <a:noFill/>
                    </a:lnT>
                    <a:lnB>
                      <a:noFill/>
                    </a:lnB>
                  </a:tcPr>
                </a:tc>
                <a:tc>
                  <a:txBody>
                    <a:bodyPr/>
                    <a:lstStyle/>
                    <a:p>
                      <a:r>
                        <a:rPr lang="en-US" sz="1400" i="1"/>
                        <a:t>Seattle</a:t>
                      </a:r>
                      <a:r>
                        <a:rPr lang="en-US" sz="1400"/>
                        <a:t> </a:t>
                      </a:r>
                    </a:p>
                  </a:txBody>
                  <a:tcPr marL="26390" marR="26390" marT="13195" marB="13195" anchor="ctr">
                    <a:lnL>
                      <a:noFill/>
                    </a:lnL>
                    <a:lnR>
                      <a:noFill/>
                    </a:lnR>
                    <a:lnT>
                      <a:noFill/>
                    </a:lnT>
                    <a:lnB>
                      <a:noFill/>
                    </a:lnB>
                  </a:tcPr>
                </a:tc>
              </a:tr>
              <a:tr h="232873">
                <a:tc>
                  <a:txBody>
                    <a:bodyPr/>
                    <a:lstStyle/>
                    <a:p>
                      <a:r>
                        <a:rPr lang="en-US" sz="1400" dirty="0" err="1"/>
                        <a:t>Avista</a:t>
                      </a:r>
                      <a:r>
                        <a:rPr lang="en-US" sz="1400" dirty="0"/>
                        <a:t> Corporation </a:t>
                      </a:r>
                    </a:p>
                  </a:txBody>
                  <a:tcPr marL="26390" marR="26390" marT="13195" marB="13195" anchor="ctr">
                    <a:lnL>
                      <a:noFill/>
                    </a:lnL>
                    <a:lnR>
                      <a:noFill/>
                    </a:lnR>
                    <a:lnT>
                      <a:noFill/>
                    </a:lnT>
                    <a:lnB>
                      <a:noFill/>
                    </a:lnB>
                  </a:tcPr>
                </a:tc>
                <a:tc>
                  <a:txBody>
                    <a:bodyPr/>
                    <a:lstStyle/>
                    <a:p>
                      <a:r>
                        <a:rPr lang="en-US" sz="1400" i="1" dirty="0"/>
                        <a:t>Spokane</a:t>
                      </a:r>
                      <a:r>
                        <a:rPr lang="en-US" sz="1400" dirty="0"/>
                        <a:t> </a:t>
                      </a:r>
                    </a:p>
                  </a:txBody>
                  <a:tcPr marL="26390" marR="26390" marT="13195" marB="13195" anchor="ctr">
                    <a:lnL>
                      <a:noFill/>
                    </a:lnL>
                    <a:lnR>
                      <a:noFill/>
                    </a:lnR>
                    <a:lnT>
                      <a:noFill/>
                    </a:lnT>
                    <a:lnB>
                      <a:noFill/>
                    </a:lnB>
                  </a:tcPr>
                </a:tc>
              </a:tr>
              <a:tr h="268646">
                <a:tc>
                  <a:txBody>
                    <a:bodyPr/>
                    <a:lstStyle/>
                    <a:p>
                      <a:r>
                        <a:rPr lang="en-US" sz="1400" dirty="0"/>
                        <a:t>Cascade Natural Gas Corporation </a:t>
                      </a:r>
                    </a:p>
                  </a:txBody>
                  <a:tcPr marL="26390" marR="26390" marT="13195" marB="13195" anchor="ctr">
                    <a:lnL>
                      <a:noFill/>
                    </a:lnL>
                    <a:lnR>
                      <a:noFill/>
                    </a:lnR>
                    <a:lnT>
                      <a:noFill/>
                    </a:lnT>
                    <a:lnB>
                      <a:noFill/>
                    </a:lnB>
                  </a:tcPr>
                </a:tc>
                <a:tc>
                  <a:txBody>
                    <a:bodyPr/>
                    <a:lstStyle/>
                    <a:p>
                      <a:r>
                        <a:rPr lang="en-US" sz="1400" i="1" dirty="0"/>
                        <a:t>Seattle</a:t>
                      </a:r>
                      <a:r>
                        <a:rPr lang="en-US" sz="1400" dirty="0"/>
                        <a:t> </a:t>
                      </a:r>
                    </a:p>
                  </a:txBody>
                  <a:tcPr marL="26390" marR="26390" marT="13195" marB="13195" anchor="ctr">
                    <a:lnL>
                      <a:noFill/>
                    </a:lnL>
                    <a:lnR>
                      <a:noFill/>
                    </a:lnR>
                    <a:lnT>
                      <a:noFill/>
                    </a:lnT>
                    <a:lnB>
                      <a:noFill/>
                    </a:lnB>
                  </a:tcPr>
                </a:tc>
              </a:tr>
              <a:tr h="273132">
                <a:tc>
                  <a:txBody>
                    <a:bodyPr/>
                    <a:lstStyle/>
                    <a:p>
                      <a:r>
                        <a:rPr lang="en-US" sz="1400" dirty="0"/>
                        <a:t>Costco Wholesale Corporation </a:t>
                      </a:r>
                    </a:p>
                  </a:txBody>
                  <a:tcPr marL="26390" marR="26390" marT="13195" marB="13195" anchor="ctr">
                    <a:lnL>
                      <a:noFill/>
                    </a:lnL>
                    <a:lnR>
                      <a:noFill/>
                    </a:lnR>
                    <a:lnT>
                      <a:noFill/>
                    </a:lnT>
                    <a:lnB>
                      <a:noFill/>
                    </a:lnB>
                  </a:tcPr>
                </a:tc>
                <a:tc>
                  <a:txBody>
                    <a:bodyPr/>
                    <a:lstStyle/>
                    <a:p>
                      <a:r>
                        <a:rPr lang="en-US" sz="1400" i="1" dirty="0"/>
                        <a:t>Issaquah</a:t>
                      </a:r>
                      <a:r>
                        <a:rPr lang="en-US" sz="1400" dirty="0"/>
                        <a:t> </a:t>
                      </a:r>
                    </a:p>
                  </a:txBody>
                  <a:tcPr marL="26390" marR="26390" marT="13195" marB="13195" anchor="ctr">
                    <a:lnL>
                      <a:noFill/>
                    </a:lnL>
                    <a:lnR>
                      <a:noFill/>
                    </a:lnR>
                    <a:lnT>
                      <a:noFill/>
                    </a:lnT>
                    <a:lnB>
                      <a:noFill/>
                    </a:lnB>
                  </a:tcPr>
                </a:tc>
              </a:tr>
              <a:tr h="232873">
                <a:tc>
                  <a:txBody>
                    <a:bodyPr/>
                    <a:lstStyle/>
                    <a:p>
                      <a:r>
                        <a:rPr lang="en-US" sz="1400" dirty="0"/>
                        <a:t>Eddie Bauer, Inc. </a:t>
                      </a:r>
                    </a:p>
                  </a:txBody>
                  <a:tcPr marL="26390" marR="26390" marT="13195" marB="13195" anchor="ctr">
                    <a:lnL>
                      <a:noFill/>
                    </a:lnL>
                    <a:lnR>
                      <a:noFill/>
                    </a:lnR>
                    <a:lnT>
                      <a:noFill/>
                    </a:lnT>
                    <a:lnB>
                      <a:noFill/>
                    </a:lnB>
                  </a:tcPr>
                </a:tc>
                <a:tc>
                  <a:txBody>
                    <a:bodyPr/>
                    <a:lstStyle/>
                    <a:p>
                      <a:r>
                        <a:rPr lang="en-US" sz="1400" i="1" dirty="0"/>
                        <a:t>Redmond</a:t>
                      </a:r>
                      <a:r>
                        <a:rPr lang="en-US" sz="1400" dirty="0"/>
                        <a:t> </a:t>
                      </a:r>
                    </a:p>
                  </a:txBody>
                  <a:tcPr marL="26390" marR="26390" marT="13195" marB="13195" anchor="ctr">
                    <a:lnL>
                      <a:noFill/>
                    </a:lnL>
                    <a:lnR>
                      <a:noFill/>
                    </a:lnR>
                    <a:lnT>
                      <a:noFill/>
                    </a:lnT>
                    <a:lnB>
                      <a:noFill/>
                    </a:lnB>
                  </a:tcPr>
                </a:tc>
              </a:tr>
              <a:tr h="232873">
                <a:tc>
                  <a:txBody>
                    <a:bodyPr/>
                    <a:lstStyle/>
                    <a:p>
                      <a:r>
                        <a:rPr lang="en-US" sz="1400"/>
                        <a:t>Getty Images, Inc. </a:t>
                      </a:r>
                    </a:p>
                  </a:txBody>
                  <a:tcPr marL="26390" marR="26390" marT="13195" marB="13195" anchor="ctr">
                    <a:lnL>
                      <a:noFill/>
                    </a:lnL>
                    <a:lnR>
                      <a:noFill/>
                    </a:lnR>
                    <a:lnT>
                      <a:noFill/>
                    </a:lnT>
                    <a:lnB>
                      <a:noFill/>
                    </a:lnB>
                  </a:tcPr>
                </a:tc>
                <a:tc>
                  <a:txBody>
                    <a:bodyPr/>
                    <a:lstStyle/>
                    <a:p>
                      <a:r>
                        <a:rPr lang="en-US" sz="1400" i="1" dirty="0"/>
                        <a:t>Seattle</a:t>
                      </a:r>
                      <a:r>
                        <a:rPr lang="en-US" sz="1400" dirty="0"/>
                        <a:t> </a:t>
                      </a:r>
                    </a:p>
                  </a:txBody>
                  <a:tcPr marL="26390" marR="26390" marT="13195" marB="13195" anchor="ctr">
                    <a:lnL>
                      <a:noFill/>
                    </a:lnL>
                    <a:lnR>
                      <a:noFill/>
                    </a:lnR>
                    <a:lnT>
                      <a:noFill/>
                    </a:lnT>
                    <a:lnB>
                      <a:noFill/>
                    </a:lnB>
                  </a:tcPr>
                </a:tc>
              </a:tr>
              <a:tr h="232873">
                <a:tc>
                  <a:txBody>
                    <a:bodyPr/>
                    <a:lstStyle/>
                    <a:p>
                      <a:r>
                        <a:rPr lang="en-US" sz="1400"/>
                        <a:t>Microsoft Corporation </a:t>
                      </a:r>
                    </a:p>
                  </a:txBody>
                  <a:tcPr marL="26390" marR="26390" marT="13195" marB="13195" anchor="ctr">
                    <a:lnL>
                      <a:noFill/>
                    </a:lnL>
                    <a:lnR>
                      <a:noFill/>
                    </a:lnR>
                    <a:lnT>
                      <a:noFill/>
                    </a:lnT>
                    <a:lnB>
                      <a:noFill/>
                    </a:lnB>
                  </a:tcPr>
                </a:tc>
                <a:tc>
                  <a:txBody>
                    <a:bodyPr/>
                    <a:lstStyle/>
                    <a:p>
                      <a:r>
                        <a:rPr lang="en-US" sz="1400" i="1" dirty="0"/>
                        <a:t>Redmond</a:t>
                      </a:r>
                      <a:r>
                        <a:rPr lang="en-US" sz="1400" dirty="0"/>
                        <a:t> </a:t>
                      </a:r>
                    </a:p>
                  </a:txBody>
                  <a:tcPr marL="26390" marR="26390" marT="13195" marB="13195" anchor="ctr">
                    <a:lnL>
                      <a:noFill/>
                    </a:lnL>
                    <a:lnR>
                      <a:noFill/>
                    </a:lnR>
                    <a:lnT>
                      <a:noFill/>
                    </a:lnT>
                    <a:lnB>
                      <a:noFill/>
                    </a:lnB>
                  </a:tcPr>
                </a:tc>
              </a:tr>
              <a:tr h="232873">
                <a:tc>
                  <a:txBody>
                    <a:bodyPr/>
                    <a:lstStyle/>
                    <a:p>
                      <a:r>
                        <a:rPr lang="en-US" sz="1400"/>
                        <a:t>Nordstrom, Inc. </a:t>
                      </a:r>
                    </a:p>
                  </a:txBody>
                  <a:tcPr marL="26390" marR="26390" marT="13195" marB="13195" anchor="ctr">
                    <a:lnL>
                      <a:noFill/>
                    </a:lnL>
                    <a:lnR>
                      <a:noFill/>
                    </a:lnR>
                    <a:lnT>
                      <a:noFill/>
                    </a:lnT>
                    <a:lnB>
                      <a:noFill/>
                    </a:lnB>
                  </a:tcPr>
                </a:tc>
                <a:tc>
                  <a:txBody>
                    <a:bodyPr/>
                    <a:lstStyle/>
                    <a:p>
                      <a:r>
                        <a:rPr lang="en-US" sz="1400" i="1" dirty="0"/>
                        <a:t>Seattle</a:t>
                      </a:r>
                      <a:r>
                        <a:rPr lang="en-US" sz="1400" dirty="0"/>
                        <a:t> </a:t>
                      </a:r>
                    </a:p>
                  </a:txBody>
                  <a:tcPr marL="26390" marR="26390" marT="13195" marB="13195" anchor="ctr">
                    <a:lnL>
                      <a:noFill/>
                    </a:lnL>
                    <a:lnR>
                      <a:noFill/>
                    </a:lnR>
                    <a:lnT>
                      <a:noFill/>
                    </a:lnT>
                    <a:lnB>
                      <a:noFill/>
                    </a:lnB>
                  </a:tcPr>
                </a:tc>
              </a:tr>
              <a:tr h="232873">
                <a:tc>
                  <a:txBody>
                    <a:bodyPr/>
                    <a:lstStyle/>
                    <a:p>
                      <a:r>
                        <a:rPr lang="en-US" sz="1400"/>
                        <a:t>PACCAR Inc. </a:t>
                      </a:r>
                    </a:p>
                  </a:txBody>
                  <a:tcPr marL="26390" marR="26390" marT="13195" marB="13195" anchor="ctr">
                    <a:lnL>
                      <a:noFill/>
                    </a:lnL>
                    <a:lnR>
                      <a:noFill/>
                    </a:lnR>
                    <a:lnT>
                      <a:noFill/>
                    </a:lnT>
                    <a:lnB>
                      <a:noFill/>
                    </a:lnB>
                  </a:tcPr>
                </a:tc>
                <a:tc>
                  <a:txBody>
                    <a:bodyPr/>
                    <a:lstStyle/>
                    <a:p>
                      <a:r>
                        <a:rPr lang="en-US" sz="1400" i="1" dirty="0"/>
                        <a:t>Bellevue</a:t>
                      </a:r>
                      <a:r>
                        <a:rPr lang="en-US" sz="1400" dirty="0"/>
                        <a:t> </a:t>
                      </a:r>
                    </a:p>
                  </a:txBody>
                  <a:tcPr marL="26390" marR="26390" marT="13195" marB="13195" anchor="ctr">
                    <a:lnL>
                      <a:noFill/>
                    </a:lnL>
                    <a:lnR>
                      <a:noFill/>
                    </a:lnR>
                    <a:lnT>
                      <a:noFill/>
                    </a:lnT>
                    <a:lnB>
                      <a:noFill/>
                    </a:lnB>
                  </a:tcPr>
                </a:tc>
              </a:tr>
              <a:tr h="345043">
                <a:tc>
                  <a:txBody>
                    <a:bodyPr/>
                    <a:lstStyle/>
                    <a:p>
                      <a:r>
                        <a:rPr lang="en-US" sz="1400"/>
                        <a:t>PEMCO Mutual Insurance Company </a:t>
                      </a:r>
                    </a:p>
                  </a:txBody>
                  <a:tcPr marL="26390" marR="26390" marT="13195" marB="13195" anchor="ctr">
                    <a:lnL>
                      <a:noFill/>
                    </a:lnL>
                    <a:lnR>
                      <a:noFill/>
                    </a:lnR>
                    <a:lnT>
                      <a:noFill/>
                    </a:lnT>
                    <a:lnB>
                      <a:noFill/>
                    </a:lnB>
                  </a:tcPr>
                </a:tc>
                <a:tc>
                  <a:txBody>
                    <a:bodyPr/>
                    <a:lstStyle/>
                    <a:p>
                      <a:r>
                        <a:rPr lang="en-US" sz="1400" i="1" dirty="0"/>
                        <a:t>Seattle</a:t>
                      </a:r>
                      <a:r>
                        <a:rPr lang="en-US" sz="1400" dirty="0"/>
                        <a:t> </a:t>
                      </a:r>
                    </a:p>
                  </a:txBody>
                  <a:tcPr marL="26390" marR="26390" marT="13195" marB="13195" anchor="ctr">
                    <a:lnL>
                      <a:noFill/>
                    </a:lnL>
                    <a:lnR>
                      <a:noFill/>
                    </a:lnR>
                    <a:lnT>
                      <a:noFill/>
                    </a:lnT>
                    <a:lnB>
                      <a:noFill/>
                    </a:lnB>
                  </a:tcPr>
                </a:tc>
              </a:tr>
              <a:tr h="232873">
                <a:tc>
                  <a:txBody>
                    <a:bodyPr/>
                    <a:lstStyle/>
                    <a:p>
                      <a:r>
                        <a:rPr lang="en-US" sz="1400" dirty="0"/>
                        <a:t>Perkins </a:t>
                      </a:r>
                      <a:r>
                        <a:rPr lang="en-US" sz="1400" dirty="0" err="1"/>
                        <a:t>Coie</a:t>
                      </a:r>
                      <a:r>
                        <a:rPr lang="en-US" sz="1400" dirty="0"/>
                        <a:t> LLP </a:t>
                      </a:r>
                    </a:p>
                  </a:txBody>
                  <a:tcPr marL="26390" marR="26390" marT="13195" marB="13195" anchor="ctr">
                    <a:lnL>
                      <a:noFill/>
                    </a:lnL>
                    <a:lnR>
                      <a:noFill/>
                    </a:lnR>
                    <a:lnT>
                      <a:noFill/>
                    </a:lnT>
                    <a:lnB>
                      <a:noFill/>
                    </a:lnB>
                  </a:tcPr>
                </a:tc>
                <a:tc>
                  <a:txBody>
                    <a:bodyPr/>
                    <a:lstStyle/>
                    <a:p>
                      <a:r>
                        <a:rPr lang="en-US" sz="1400" i="1" dirty="0"/>
                        <a:t>Seattle</a:t>
                      </a:r>
                      <a:r>
                        <a:rPr lang="en-US" sz="1400" dirty="0"/>
                        <a:t> </a:t>
                      </a:r>
                    </a:p>
                  </a:txBody>
                  <a:tcPr marL="26390" marR="26390" marT="13195" marB="13195" anchor="ctr">
                    <a:lnL>
                      <a:noFill/>
                    </a:lnL>
                    <a:lnR>
                      <a:noFill/>
                    </a:lnR>
                    <a:lnT>
                      <a:noFill/>
                    </a:lnT>
                    <a:lnB>
                      <a:noFill/>
                    </a:lnB>
                  </a:tcPr>
                </a:tc>
              </a:tr>
              <a:tr h="232873">
                <a:tc>
                  <a:txBody>
                    <a:bodyPr/>
                    <a:lstStyle/>
                    <a:p>
                      <a:r>
                        <a:rPr lang="en-US" sz="1400"/>
                        <a:t>Physio-Control Inc. </a:t>
                      </a:r>
                    </a:p>
                  </a:txBody>
                  <a:tcPr marL="26390" marR="26390" marT="13195" marB="13195" anchor="ctr">
                    <a:lnL>
                      <a:noFill/>
                    </a:lnL>
                    <a:lnR>
                      <a:noFill/>
                    </a:lnR>
                    <a:lnT>
                      <a:noFill/>
                    </a:lnT>
                    <a:lnB>
                      <a:noFill/>
                    </a:lnB>
                  </a:tcPr>
                </a:tc>
                <a:tc>
                  <a:txBody>
                    <a:bodyPr/>
                    <a:lstStyle/>
                    <a:p>
                      <a:r>
                        <a:rPr lang="en-US" sz="1400" i="1" dirty="0"/>
                        <a:t>Redmond</a:t>
                      </a:r>
                      <a:r>
                        <a:rPr lang="en-US" sz="1400" dirty="0"/>
                        <a:t> </a:t>
                      </a:r>
                    </a:p>
                  </a:txBody>
                  <a:tcPr marL="26390" marR="26390" marT="13195" marB="13195" anchor="ctr">
                    <a:lnL>
                      <a:noFill/>
                    </a:lnL>
                    <a:lnR>
                      <a:noFill/>
                    </a:lnR>
                    <a:lnT>
                      <a:noFill/>
                    </a:lnT>
                    <a:lnB>
                      <a:noFill/>
                    </a:lnB>
                  </a:tcPr>
                </a:tc>
              </a:tr>
              <a:tr h="304204">
                <a:tc>
                  <a:txBody>
                    <a:bodyPr/>
                    <a:lstStyle/>
                    <a:p>
                      <a:r>
                        <a:rPr lang="en-US" sz="1400"/>
                        <a:t>Plum Creek Timber Company, Inc. </a:t>
                      </a:r>
                    </a:p>
                  </a:txBody>
                  <a:tcPr marL="26390" marR="26390" marT="13195" marB="13195" anchor="ctr">
                    <a:lnL>
                      <a:noFill/>
                    </a:lnL>
                    <a:lnR>
                      <a:noFill/>
                    </a:lnR>
                    <a:lnT>
                      <a:noFill/>
                    </a:lnT>
                    <a:lnB>
                      <a:noFill/>
                    </a:lnB>
                  </a:tcPr>
                </a:tc>
                <a:tc>
                  <a:txBody>
                    <a:bodyPr/>
                    <a:lstStyle/>
                    <a:p>
                      <a:r>
                        <a:rPr lang="en-US" sz="1400" i="1" dirty="0"/>
                        <a:t>Seattle</a:t>
                      </a:r>
                      <a:r>
                        <a:rPr lang="en-US" sz="1400" dirty="0"/>
                        <a:t> </a:t>
                      </a:r>
                    </a:p>
                  </a:txBody>
                  <a:tcPr marL="26390" marR="26390" marT="13195" marB="13195" anchor="ctr">
                    <a:lnL>
                      <a:noFill/>
                    </a:lnL>
                    <a:lnR>
                      <a:noFill/>
                    </a:lnR>
                    <a:lnT>
                      <a:noFill/>
                    </a:lnT>
                    <a:lnB>
                      <a:noFill/>
                    </a:lnB>
                  </a:tcPr>
                </a:tc>
              </a:tr>
              <a:tr h="232873">
                <a:tc>
                  <a:txBody>
                    <a:bodyPr/>
                    <a:lstStyle/>
                    <a:p>
                      <a:r>
                        <a:rPr lang="en-US" sz="1400" dirty="0"/>
                        <a:t>Potlatch Corporation </a:t>
                      </a:r>
                    </a:p>
                  </a:txBody>
                  <a:tcPr marL="26390" marR="26390" marT="13195" marB="13195" anchor="ctr">
                    <a:lnL>
                      <a:noFill/>
                    </a:lnL>
                    <a:lnR>
                      <a:noFill/>
                    </a:lnR>
                    <a:lnT>
                      <a:noFill/>
                    </a:lnT>
                    <a:lnB>
                      <a:noFill/>
                    </a:lnB>
                  </a:tcPr>
                </a:tc>
                <a:tc>
                  <a:txBody>
                    <a:bodyPr/>
                    <a:lstStyle/>
                    <a:p>
                      <a:r>
                        <a:rPr lang="en-US" sz="1400" i="1" dirty="0"/>
                        <a:t>Spokane</a:t>
                      </a:r>
                      <a:r>
                        <a:rPr lang="en-US" sz="1400" dirty="0"/>
                        <a:t> </a:t>
                      </a:r>
                    </a:p>
                  </a:txBody>
                  <a:tcPr marL="26390" marR="26390" marT="13195" marB="13195" anchor="ctr">
                    <a:lnL>
                      <a:noFill/>
                    </a:lnL>
                    <a:lnR>
                      <a:noFill/>
                    </a:lnR>
                    <a:lnT>
                      <a:noFill/>
                    </a:lnT>
                    <a:lnB>
                      <a:noFill/>
                    </a:lnB>
                  </a:tcPr>
                </a:tc>
              </a:tr>
            </a:tbl>
          </a:graphicData>
        </a:graphic>
      </p:graphicFrame>
      <p:graphicFrame>
        <p:nvGraphicFramePr>
          <p:cNvPr id="3" name="Table 2"/>
          <p:cNvGraphicFramePr>
            <a:graphicFrameLocks noGrp="1"/>
          </p:cNvGraphicFramePr>
          <p:nvPr/>
        </p:nvGraphicFramePr>
        <p:xfrm>
          <a:off x="4607626" y="1337624"/>
          <a:ext cx="4393869" cy="4976548"/>
        </p:xfrm>
        <a:graphic>
          <a:graphicData uri="http://schemas.openxmlformats.org/drawingml/2006/table">
            <a:tbl>
              <a:tblPr/>
              <a:tblGrid>
                <a:gridCol w="2731938"/>
                <a:gridCol w="1661931"/>
              </a:tblGrid>
              <a:tr h="148981">
                <a:tc>
                  <a:txBody>
                    <a:bodyPr/>
                    <a:lstStyle/>
                    <a:p>
                      <a:pPr algn="l"/>
                      <a:r>
                        <a:rPr lang="en-US" sz="1400" b="1" dirty="0"/>
                        <a:t>Corporation Name</a:t>
                      </a:r>
                      <a:r>
                        <a:rPr lang="en-US" sz="1400" dirty="0"/>
                        <a:t> </a:t>
                      </a:r>
                    </a:p>
                  </a:txBody>
                  <a:tcPr marL="26390" marR="26390" marT="13195" marB="13195" anchor="ctr">
                    <a:lnL>
                      <a:noFill/>
                    </a:lnL>
                    <a:lnR>
                      <a:noFill/>
                    </a:lnR>
                    <a:lnT>
                      <a:noFill/>
                    </a:lnT>
                    <a:lnB>
                      <a:noFill/>
                    </a:lnB>
                  </a:tcPr>
                </a:tc>
                <a:tc>
                  <a:txBody>
                    <a:bodyPr/>
                    <a:lstStyle/>
                    <a:p>
                      <a:pPr algn="l"/>
                      <a:r>
                        <a:rPr lang="en-US" sz="1400" b="1" dirty="0"/>
                        <a:t>City of Headquarters</a:t>
                      </a:r>
                      <a:r>
                        <a:rPr lang="en-US" sz="1400" dirty="0"/>
                        <a:t> </a:t>
                      </a:r>
                    </a:p>
                  </a:txBody>
                  <a:tcPr marL="26390" marR="26390" marT="13195" marB="13195" anchor="ctr">
                    <a:lnL>
                      <a:noFill/>
                    </a:lnL>
                    <a:lnR>
                      <a:noFill/>
                    </a:lnR>
                    <a:lnT>
                      <a:noFill/>
                    </a:lnT>
                    <a:lnB>
                      <a:noFill/>
                    </a:lnB>
                  </a:tcPr>
                </a:tc>
              </a:tr>
              <a:tr h="148981">
                <a:tc>
                  <a:txBody>
                    <a:bodyPr/>
                    <a:lstStyle/>
                    <a:p>
                      <a:endParaRPr lang="en-US" sz="1400" dirty="0"/>
                    </a:p>
                  </a:txBody>
                  <a:tcPr marL="26390" marR="26390" marT="13195" marB="13195" anchor="ctr">
                    <a:lnL>
                      <a:noFill/>
                    </a:lnL>
                    <a:lnR>
                      <a:noFill/>
                    </a:lnR>
                    <a:lnT>
                      <a:noFill/>
                    </a:lnT>
                    <a:lnB>
                      <a:noFill/>
                    </a:lnB>
                  </a:tcPr>
                </a:tc>
                <a:tc>
                  <a:txBody>
                    <a:bodyPr/>
                    <a:lstStyle/>
                    <a:p>
                      <a:endParaRPr lang="en-US" sz="1400" dirty="0"/>
                    </a:p>
                  </a:txBody>
                  <a:tcPr marL="26390" marR="26390" marT="13195" marB="13195" anchor="ctr">
                    <a:lnL>
                      <a:noFill/>
                    </a:lnL>
                    <a:lnR>
                      <a:noFill/>
                    </a:lnR>
                    <a:lnT>
                      <a:noFill/>
                    </a:lnT>
                    <a:lnB>
                      <a:noFill/>
                    </a:lnB>
                  </a:tcPr>
                </a:tc>
              </a:tr>
              <a:tr h="148981">
                <a:tc>
                  <a:txBody>
                    <a:bodyPr/>
                    <a:lstStyle/>
                    <a:p>
                      <a:r>
                        <a:rPr lang="en-US" sz="1400" dirty="0" smtClean="0"/>
                        <a:t>Puget </a:t>
                      </a:r>
                      <a:r>
                        <a:rPr lang="en-US" sz="1400" dirty="0"/>
                        <a:t>Energy, Inc. </a:t>
                      </a:r>
                    </a:p>
                  </a:txBody>
                  <a:tcPr marL="26390" marR="26390" marT="13195" marB="13195" anchor="ctr">
                    <a:lnL>
                      <a:noFill/>
                    </a:lnL>
                    <a:lnR>
                      <a:noFill/>
                    </a:lnR>
                    <a:lnT>
                      <a:noFill/>
                    </a:lnT>
                    <a:lnB>
                      <a:noFill/>
                    </a:lnB>
                  </a:tcPr>
                </a:tc>
                <a:tc>
                  <a:txBody>
                    <a:bodyPr/>
                    <a:lstStyle/>
                    <a:p>
                      <a:r>
                        <a:rPr lang="en-US" sz="1400" i="1" dirty="0"/>
                        <a:t>Bellevue</a:t>
                      </a:r>
                      <a:r>
                        <a:rPr lang="en-US" sz="1400" dirty="0"/>
                        <a:t> </a:t>
                      </a:r>
                    </a:p>
                  </a:txBody>
                  <a:tcPr marL="26390" marR="26390" marT="13195" marB="13195" anchor="ctr">
                    <a:lnL>
                      <a:noFill/>
                    </a:lnL>
                    <a:lnR>
                      <a:noFill/>
                    </a:lnR>
                    <a:lnT>
                      <a:noFill/>
                    </a:lnT>
                    <a:lnB>
                      <a:noFill/>
                    </a:lnB>
                  </a:tcPr>
                </a:tc>
              </a:tr>
              <a:tr h="148981">
                <a:tc>
                  <a:txBody>
                    <a:bodyPr/>
                    <a:lstStyle/>
                    <a:p>
                      <a:r>
                        <a:rPr lang="en-US" sz="1400" dirty="0" err="1"/>
                        <a:t>RealNetworks</a:t>
                      </a:r>
                      <a:r>
                        <a:rPr lang="en-US" sz="1400" dirty="0"/>
                        <a:t>, Inc. </a:t>
                      </a:r>
                    </a:p>
                  </a:txBody>
                  <a:tcPr marL="26390" marR="26390" marT="13195" marB="13195" anchor="ctr">
                    <a:lnL>
                      <a:noFill/>
                    </a:lnL>
                    <a:lnR>
                      <a:noFill/>
                    </a:lnR>
                    <a:lnT>
                      <a:noFill/>
                    </a:lnT>
                    <a:lnB>
                      <a:noFill/>
                    </a:lnB>
                  </a:tcPr>
                </a:tc>
                <a:tc>
                  <a:txBody>
                    <a:bodyPr/>
                    <a:lstStyle/>
                    <a:p>
                      <a:r>
                        <a:rPr lang="en-US" sz="1400" i="1" dirty="0"/>
                        <a:t>Seattle</a:t>
                      </a:r>
                      <a:r>
                        <a:rPr lang="en-US" sz="1400" dirty="0"/>
                        <a:t> </a:t>
                      </a:r>
                    </a:p>
                  </a:txBody>
                  <a:tcPr marL="26390" marR="26390" marT="13195" marB="13195" anchor="ctr">
                    <a:lnL>
                      <a:noFill/>
                    </a:lnL>
                    <a:lnR>
                      <a:noFill/>
                    </a:lnR>
                    <a:lnT>
                      <a:noFill/>
                    </a:lnT>
                    <a:lnB>
                      <a:noFill/>
                    </a:lnB>
                  </a:tcPr>
                </a:tc>
              </a:tr>
              <a:tr h="260718">
                <a:tc>
                  <a:txBody>
                    <a:bodyPr/>
                    <a:lstStyle/>
                    <a:p>
                      <a:r>
                        <a:rPr lang="en-US" sz="1400" dirty="0"/>
                        <a:t>Recreational Equipment, Inc. (REI) </a:t>
                      </a:r>
                    </a:p>
                  </a:txBody>
                  <a:tcPr marL="26390" marR="26390" marT="13195" marB="13195" anchor="ctr">
                    <a:lnL>
                      <a:noFill/>
                    </a:lnL>
                    <a:lnR>
                      <a:noFill/>
                    </a:lnR>
                    <a:lnT>
                      <a:noFill/>
                    </a:lnT>
                    <a:lnB>
                      <a:noFill/>
                    </a:lnB>
                  </a:tcPr>
                </a:tc>
                <a:tc>
                  <a:txBody>
                    <a:bodyPr/>
                    <a:lstStyle/>
                    <a:p>
                      <a:r>
                        <a:rPr lang="en-US" sz="1400" i="1"/>
                        <a:t>Kent</a:t>
                      </a:r>
                      <a:r>
                        <a:rPr lang="en-US" sz="1400"/>
                        <a:t> </a:t>
                      </a:r>
                    </a:p>
                  </a:txBody>
                  <a:tcPr marL="26390" marR="26390" marT="13195" marB="13195" anchor="ctr">
                    <a:lnL>
                      <a:noFill/>
                    </a:lnL>
                    <a:lnR>
                      <a:noFill/>
                    </a:lnR>
                    <a:lnT>
                      <a:noFill/>
                    </a:lnT>
                    <a:lnB>
                      <a:noFill/>
                    </a:lnB>
                  </a:tcPr>
                </a:tc>
              </a:tr>
              <a:tr h="148981">
                <a:tc>
                  <a:txBody>
                    <a:bodyPr/>
                    <a:lstStyle/>
                    <a:p>
                      <a:r>
                        <a:rPr lang="en-US" sz="1400" dirty="0"/>
                        <a:t>SAFECO Corporation </a:t>
                      </a:r>
                    </a:p>
                  </a:txBody>
                  <a:tcPr marL="26390" marR="26390" marT="13195" marB="13195" anchor="ctr">
                    <a:lnL>
                      <a:noFill/>
                    </a:lnL>
                    <a:lnR>
                      <a:noFill/>
                    </a:lnR>
                    <a:lnT>
                      <a:noFill/>
                    </a:lnT>
                    <a:lnB>
                      <a:noFill/>
                    </a:lnB>
                  </a:tcPr>
                </a:tc>
                <a:tc>
                  <a:txBody>
                    <a:bodyPr/>
                    <a:lstStyle/>
                    <a:p>
                      <a:r>
                        <a:rPr lang="en-US" sz="1400" i="1"/>
                        <a:t>Seattle</a:t>
                      </a:r>
                      <a:r>
                        <a:rPr lang="en-US" sz="1400"/>
                        <a:t> </a:t>
                      </a:r>
                    </a:p>
                  </a:txBody>
                  <a:tcPr marL="26390" marR="26390" marT="13195" marB="13195" anchor="ctr">
                    <a:lnL>
                      <a:noFill/>
                    </a:lnL>
                    <a:lnR>
                      <a:noFill/>
                    </a:lnR>
                    <a:lnT>
                      <a:noFill/>
                    </a:lnT>
                    <a:lnB>
                      <a:noFill/>
                    </a:lnB>
                  </a:tcPr>
                </a:tc>
              </a:tr>
              <a:tr h="148981">
                <a:tc>
                  <a:txBody>
                    <a:bodyPr/>
                    <a:lstStyle/>
                    <a:p>
                      <a:r>
                        <a:rPr lang="en-US" sz="1400" dirty="0"/>
                        <a:t>Seattle Seahawks, Inc. </a:t>
                      </a:r>
                    </a:p>
                  </a:txBody>
                  <a:tcPr marL="26390" marR="26390" marT="13195" marB="13195" anchor="ctr">
                    <a:lnL>
                      <a:noFill/>
                    </a:lnL>
                    <a:lnR>
                      <a:noFill/>
                    </a:lnR>
                    <a:lnT>
                      <a:noFill/>
                    </a:lnT>
                    <a:lnB>
                      <a:noFill/>
                    </a:lnB>
                  </a:tcPr>
                </a:tc>
                <a:tc>
                  <a:txBody>
                    <a:bodyPr/>
                    <a:lstStyle/>
                    <a:p>
                      <a:r>
                        <a:rPr lang="en-US" sz="1400" i="1"/>
                        <a:t>Kirkland</a:t>
                      </a:r>
                      <a:r>
                        <a:rPr lang="en-US" sz="1400"/>
                        <a:t> </a:t>
                      </a:r>
                    </a:p>
                  </a:txBody>
                  <a:tcPr marL="26390" marR="26390" marT="13195" marB="13195" anchor="ctr">
                    <a:lnL>
                      <a:noFill/>
                    </a:lnL>
                    <a:lnR>
                      <a:noFill/>
                    </a:lnR>
                    <a:lnT>
                      <a:noFill/>
                    </a:lnT>
                    <a:lnB>
                      <a:noFill/>
                    </a:lnB>
                  </a:tcPr>
                </a:tc>
              </a:tr>
              <a:tr h="148981">
                <a:tc>
                  <a:txBody>
                    <a:bodyPr/>
                    <a:lstStyle/>
                    <a:p>
                      <a:r>
                        <a:rPr lang="en-US" sz="1400" dirty="0"/>
                        <a:t>Simpson Investment Company </a:t>
                      </a:r>
                    </a:p>
                  </a:txBody>
                  <a:tcPr marL="26390" marR="26390" marT="13195" marB="13195" anchor="ctr">
                    <a:lnL>
                      <a:noFill/>
                    </a:lnL>
                    <a:lnR>
                      <a:noFill/>
                    </a:lnR>
                    <a:lnT>
                      <a:noFill/>
                    </a:lnT>
                    <a:lnB>
                      <a:noFill/>
                    </a:lnB>
                  </a:tcPr>
                </a:tc>
                <a:tc>
                  <a:txBody>
                    <a:bodyPr/>
                    <a:lstStyle/>
                    <a:p>
                      <a:r>
                        <a:rPr lang="en-US" sz="1400" i="1" dirty="0"/>
                        <a:t>Tacoma</a:t>
                      </a:r>
                      <a:r>
                        <a:rPr lang="en-US" sz="1400" dirty="0"/>
                        <a:t> </a:t>
                      </a:r>
                    </a:p>
                  </a:txBody>
                  <a:tcPr marL="26390" marR="26390" marT="13195" marB="13195" anchor="ctr">
                    <a:lnL>
                      <a:noFill/>
                    </a:lnL>
                    <a:lnR>
                      <a:noFill/>
                    </a:lnR>
                    <a:lnT>
                      <a:noFill/>
                    </a:lnT>
                    <a:lnB>
                      <a:noFill/>
                    </a:lnB>
                  </a:tcPr>
                </a:tc>
              </a:tr>
              <a:tr h="148981">
                <a:tc>
                  <a:txBody>
                    <a:bodyPr/>
                    <a:lstStyle/>
                    <a:p>
                      <a:r>
                        <a:rPr lang="en-US" sz="1400" dirty="0"/>
                        <a:t>Starbucks Corporation </a:t>
                      </a:r>
                    </a:p>
                  </a:txBody>
                  <a:tcPr marL="26390" marR="26390" marT="13195" marB="13195" anchor="ctr">
                    <a:lnL>
                      <a:noFill/>
                    </a:lnL>
                    <a:lnR>
                      <a:noFill/>
                    </a:lnR>
                    <a:lnT>
                      <a:noFill/>
                    </a:lnT>
                    <a:lnB>
                      <a:noFill/>
                    </a:lnB>
                  </a:tcPr>
                </a:tc>
                <a:tc>
                  <a:txBody>
                    <a:bodyPr/>
                    <a:lstStyle/>
                    <a:p>
                      <a:r>
                        <a:rPr lang="en-US" sz="1400" i="1" dirty="0"/>
                        <a:t>Seattle</a:t>
                      </a:r>
                      <a:r>
                        <a:rPr lang="en-US" sz="1400" dirty="0"/>
                        <a:t> </a:t>
                      </a:r>
                    </a:p>
                  </a:txBody>
                  <a:tcPr marL="26390" marR="26390" marT="13195" marB="13195" anchor="ctr">
                    <a:lnL>
                      <a:noFill/>
                    </a:lnL>
                    <a:lnR>
                      <a:noFill/>
                    </a:lnR>
                    <a:lnT>
                      <a:noFill/>
                    </a:lnT>
                    <a:lnB>
                      <a:noFill/>
                    </a:lnB>
                  </a:tcPr>
                </a:tc>
              </a:tr>
              <a:tr h="260718">
                <a:tc>
                  <a:txBody>
                    <a:bodyPr/>
                    <a:lstStyle/>
                    <a:p>
                      <a:r>
                        <a:rPr lang="en-US" sz="1400" dirty="0"/>
                        <a:t>The Baseball Club of Seattle, L.P. </a:t>
                      </a:r>
                    </a:p>
                  </a:txBody>
                  <a:tcPr marL="26390" marR="26390" marT="13195" marB="13195" anchor="ctr">
                    <a:lnL>
                      <a:noFill/>
                    </a:lnL>
                    <a:lnR>
                      <a:noFill/>
                    </a:lnR>
                    <a:lnT>
                      <a:noFill/>
                    </a:lnT>
                    <a:lnB>
                      <a:noFill/>
                    </a:lnB>
                  </a:tcPr>
                </a:tc>
                <a:tc>
                  <a:txBody>
                    <a:bodyPr/>
                    <a:lstStyle/>
                    <a:p>
                      <a:r>
                        <a:rPr lang="en-US" sz="1400" i="1" dirty="0"/>
                        <a:t>Seattle</a:t>
                      </a:r>
                      <a:r>
                        <a:rPr lang="en-US" sz="1400" dirty="0"/>
                        <a:t> </a:t>
                      </a:r>
                    </a:p>
                  </a:txBody>
                  <a:tcPr marL="26390" marR="26390" marT="13195" marB="13195" anchor="ctr">
                    <a:lnL>
                      <a:noFill/>
                    </a:lnL>
                    <a:lnR>
                      <a:noFill/>
                    </a:lnR>
                    <a:lnT>
                      <a:noFill/>
                    </a:lnT>
                    <a:lnB>
                      <a:noFill/>
                    </a:lnB>
                  </a:tcPr>
                </a:tc>
              </a:tr>
              <a:tr h="148981">
                <a:tc>
                  <a:txBody>
                    <a:bodyPr/>
                    <a:lstStyle/>
                    <a:p>
                      <a:r>
                        <a:rPr lang="en-US" sz="1400" dirty="0"/>
                        <a:t>The Seattle Times Company </a:t>
                      </a:r>
                    </a:p>
                  </a:txBody>
                  <a:tcPr marL="26390" marR="26390" marT="13195" marB="13195" anchor="ctr">
                    <a:lnL>
                      <a:noFill/>
                    </a:lnL>
                    <a:lnR>
                      <a:noFill/>
                    </a:lnR>
                    <a:lnT>
                      <a:noFill/>
                    </a:lnT>
                    <a:lnB>
                      <a:noFill/>
                    </a:lnB>
                  </a:tcPr>
                </a:tc>
                <a:tc>
                  <a:txBody>
                    <a:bodyPr/>
                    <a:lstStyle/>
                    <a:p>
                      <a:r>
                        <a:rPr lang="en-US" sz="1400" i="1" dirty="0"/>
                        <a:t>Seattle</a:t>
                      </a:r>
                      <a:r>
                        <a:rPr lang="en-US" sz="1400" dirty="0"/>
                        <a:t> </a:t>
                      </a:r>
                    </a:p>
                  </a:txBody>
                  <a:tcPr marL="26390" marR="26390" marT="13195" marB="13195" anchor="ctr">
                    <a:lnL>
                      <a:noFill/>
                    </a:lnL>
                    <a:lnR>
                      <a:noFill/>
                    </a:lnR>
                    <a:lnT>
                      <a:noFill/>
                    </a:lnT>
                    <a:lnB>
                      <a:noFill/>
                    </a:lnB>
                  </a:tcPr>
                </a:tc>
              </a:tr>
              <a:tr h="148981">
                <a:tc>
                  <a:txBody>
                    <a:bodyPr/>
                    <a:lstStyle/>
                    <a:p>
                      <a:r>
                        <a:rPr lang="en-US" sz="1400"/>
                        <a:t>Tommy Bahama Group, Inc. </a:t>
                      </a:r>
                    </a:p>
                  </a:txBody>
                  <a:tcPr marL="26390" marR="26390" marT="13195" marB="13195" anchor="ctr">
                    <a:lnL>
                      <a:noFill/>
                    </a:lnL>
                    <a:lnR>
                      <a:noFill/>
                    </a:lnR>
                    <a:lnT>
                      <a:noFill/>
                    </a:lnT>
                    <a:lnB>
                      <a:noFill/>
                    </a:lnB>
                  </a:tcPr>
                </a:tc>
                <a:tc>
                  <a:txBody>
                    <a:bodyPr/>
                    <a:lstStyle/>
                    <a:p>
                      <a:r>
                        <a:rPr lang="en-US" sz="1400" i="1" dirty="0"/>
                        <a:t>Seattle</a:t>
                      </a:r>
                      <a:r>
                        <a:rPr lang="en-US" sz="1400" dirty="0"/>
                        <a:t> </a:t>
                      </a:r>
                    </a:p>
                  </a:txBody>
                  <a:tcPr marL="26390" marR="26390" marT="13195" marB="13195" anchor="ctr">
                    <a:lnL>
                      <a:noFill/>
                    </a:lnL>
                    <a:lnR>
                      <a:noFill/>
                    </a:lnR>
                    <a:lnT>
                      <a:noFill/>
                    </a:lnT>
                    <a:lnB>
                      <a:noFill/>
                    </a:lnB>
                  </a:tcPr>
                </a:tc>
              </a:tr>
              <a:tr h="148981">
                <a:tc>
                  <a:txBody>
                    <a:bodyPr/>
                    <a:lstStyle/>
                    <a:p>
                      <a:r>
                        <a:rPr lang="en-US" sz="1400"/>
                        <a:t>Tully's Coffee Corporation </a:t>
                      </a:r>
                    </a:p>
                  </a:txBody>
                  <a:tcPr marL="26390" marR="26390" marT="13195" marB="13195" anchor="ctr">
                    <a:lnL>
                      <a:noFill/>
                    </a:lnL>
                    <a:lnR>
                      <a:noFill/>
                    </a:lnR>
                    <a:lnT>
                      <a:noFill/>
                    </a:lnT>
                    <a:lnB>
                      <a:noFill/>
                    </a:lnB>
                  </a:tcPr>
                </a:tc>
                <a:tc>
                  <a:txBody>
                    <a:bodyPr/>
                    <a:lstStyle/>
                    <a:p>
                      <a:r>
                        <a:rPr lang="en-US" sz="1400" i="1" dirty="0"/>
                        <a:t>Seattle</a:t>
                      </a:r>
                      <a:r>
                        <a:rPr lang="en-US" sz="1400" dirty="0"/>
                        <a:t> </a:t>
                      </a:r>
                    </a:p>
                  </a:txBody>
                  <a:tcPr marL="26390" marR="26390" marT="13195" marB="13195" anchor="ctr">
                    <a:lnL>
                      <a:noFill/>
                    </a:lnL>
                    <a:lnR>
                      <a:noFill/>
                    </a:lnR>
                    <a:lnT>
                      <a:noFill/>
                    </a:lnT>
                    <a:lnB>
                      <a:noFill/>
                    </a:lnB>
                  </a:tcPr>
                </a:tc>
              </a:tr>
              <a:tr h="148981">
                <a:tc>
                  <a:txBody>
                    <a:bodyPr/>
                    <a:lstStyle/>
                    <a:p>
                      <a:r>
                        <a:rPr lang="en-US" sz="1400"/>
                        <a:t>Vulcan Northwest Inc. </a:t>
                      </a:r>
                    </a:p>
                  </a:txBody>
                  <a:tcPr marL="26390" marR="26390" marT="13195" marB="13195" anchor="ctr">
                    <a:lnL>
                      <a:noFill/>
                    </a:lnL>
                    <a:lnR>
                      <a:noFill/>
                    </a:lnR>
                    <a:lnT>
                      <a:noFill/>
                    </a:lnT>
                    <a:lnB>
                      <a:noFill/>
                    </a:lnB>
                  </a:tcPr>
                </a:tc>
                <a:tc>
                  <a:txBody>
                    <a:bodyPr/>
                    <a:lstStyle/>
                    <a:p>
                      <a:r>
                        <a:rPr lang="en-US" sz="1400" i="1" dirty="0"/>
                        <a:t>Seattle</a:t>
                      </a:r>
                      <a:r>
                        <a:rPr lang="en-US" sz="1400" dirty="0"/>
                        <a:t> </a:t>
                      </a:r>
                    </a:p>
                  </a:txBody>
                  <a:tcPr marL="26390" marR="26390" marT="13195" marB="13195" anchor="ctr">
                    <a:lnL>
                      <a:noFill/>
                    </a:lnL>
                    <a:lnR>
                      <a:noFill/>
                    </a:lnR>
                    <a:lnT>
                      <a:noFill/>
                    </a:lnT>
                    <a:lnB>
                      <a:noFill/>
                    </a:lnB>
                  </a:tcPr>
                </a:tc>
              </a:tr>
              <a:tr h="148981">
                <a:tc>
                  <a:txBody>
                    <a:bodyPr/>
                    <a:lstStyle/>
                    <a:p>
                      <a:r>
                        <a:rPr lang="en-US" sz="1400" dirty="0"/>
                        <a:t>Weyerhaeuser Company </a:t>
                      </a:r>
                    </a:p>
                  </a:txBody>
                  <a:tcPr marL="26390" marR="26390" marT="13195" marB="13195" anchor="ctr">
                    <a:lnL>
                      <a:noFill/>
                    </a:lnL>
                    <a:lnR>
                      <a:noFill/>
                    </a:lnR>
                    <a:lnT>
                      <a:noFill/>
                    </a:lnT>
                    <a:lnB>
                      <a:noFill/>
                    </a:lnB>
                  </a:tcPr>
                </a:tc>
                <a:tc>
                  <a:txBody>
                    <a:bodyPr/>
                    <a:lstStyle/>
                    <a:p>
                      <a:r>
                        <a:rPr lang="en-US" sz="1400" i="1" dirty="0"/>
                        <a:t>Federal Way</a:t>
                      </a:r>
                      <a:r>
                        <a:rPr lang="en-US" sz="1400" dirty="0"/>
                        <a:t> </a:t>
                      </a:r>
                    </a:p>
                  </a:txBody>
                  <a:tcPr marL="26390" marR="26390" marT="13195" marB="13195" anchor="ctr">
                    <a:lnL>
                      <a:noFill/>
                    </a:lnL>
                    <a:lnR>
                      <a:noFill/>
                    </a:lnR>
                    <a:lnT>
                      <a:noFill/>
                    </a:lnT>
                    <a:lnB>
                      <a:noFill/>
                    </a:lnB>
                  </a:tcPr>
                </a:tc>
              </a:tr>
              <a:tr h="260718">
                <a:tc>
                  <a:txBody>
                    <a:bodyPr/>
                    <a:lstStyle/>
                    <a:p>
                      <a:r>
                        <a:rPr lang="en-US" sz="1400"/>
                        <a:t>Windermere Real Estate Services Co. </a:t>
                      </a:r>
                    </a:p>
                  </a:txBody>
                  <a:tcPr marL="26390" marR="26390" marT="13195" marB="13195" anchor="ctr">
                    <a:lnL>
                      <a:noFill/>
                    </a:lnL>
                    <a:lnR>
                      <a:noFill/>
                    </a:lnR>
                    <a:lnT>
                      <a:noFill/>
                    </a:lnT>
                    <a:lnB>
                      <a:noFill/>
                    </a:lnB>
                  </a:tcPr>
                </a:tc>
                <a:tc>
                  <a:txBody>
                    <a:bodyPr/>
                    <a:lstStyle/>
                    <a:p>
                      <a:r>
                        <a:rPr lang="en-US" sz="1400" i="1" dirty="0"/>
                        <a:t>Seattle</a:t>
                      </a:r>
                      <a:r>
                        <a:rPr lang="en-US" sz="1400" dirty="0"/>
                        <a:t> </a:t>
                      </a:r>
                    </a:p>
                  </a:txBody>
                  <a:tcPr marL="26390" marR="26390" marT="13195" marB="13195" anchor="ctr">
                    <a:lnL>
                      <a:noFill/>
                    </a:lnL>
                    <a:lnR>
                      <a:noFill/>
                    </a:lnR>
                    <a:lnT>
                      <a:noFill/>
                    </a:lnT>
                    <a:lnB>
                      <a:noFill/>
                    </a:lnB>
                  </a:tcPr>
                </a:tc>
              </a:tr>
              <a:tr h="148981">
                <a:tc>
                  <a:txBody>
                    <a:bodyPr/>
                    <a:lstStyle/>
                    <a:p>
                      <a:r>
                        <a:rPr lang="en-US" sz="1400"/>
                        <a:t>Wizards of the Coast, Inc. </a:t>
                      </a:r>
                    </a:p>
                  </a:txBody>
                  <a:tcPr marL="26390" marR="26390" marT="13195" marB="13195" anchor="ctr">
                    <a:lnL>
                      <a:noFill/>
                    </a:lnL>
                    <a:lnR>
                      <a:noFill/>
                    </a:lnR>
                    <a:lnT>
                      <a:noFill/>
                    </a:lnT>
                    <a:lnB>
                      <a:noFill/>
                    </a:lnB>
                  </a:tcPr>
                </a:tc>
                <a:tc>
                  <a:txBody>
                    <a:bodyPr/>
                    <a:lstStyle/>
                    <a:p>
                      <a:r>
                        <a:rPr lang="en-US" sz="1400" i="1" dirty="0"/>
                        <a:t>Renton</a:t>
                      </a:r>
                      <a:r>
                        <a:rPr lang="en-US" sz="1400" dirty="0"/>
                        <a:t> </a:t>
                      </a:r>
                    </a:p>
                  </a:txBody>
                  <a:tcPr marL="26390" marR="26390" marT="13195" marB="13195" anchor="ctr">
                    <a:lnL>
                      <a:noFill/>
                    </a:lnL>
                    <a:lnR>
                      <a:noFill/>
                    </a:lnR>
                    <a:lnT>
                      <a:noFill/>
                    </a:lnT>
                    <a:lnB>
                      <a:noFill/>
                    </a:lnB>
                  </a:tcPr>
                </a:tc>
              </a:tr>
              <a:tr h="148981">
                <a:tc>
                  <a:txBody>
                    <a:bodyPr/>
                    <a:lstStyle/>
                    <a:p>
                      <a:r>
                        <a:rPr lang="en-US" sz="1400" dirty="0" err="1"/>
                        <a:t>ZymoGenetics</a:t>
                      </a:r>
                      <a:r>
                        <a:rPr lang="en-US" sz="1400" dirty="0"/>
                        <a:t>, Inc. </a:t>
                      </a:r>
                    </a:p>
                  </a:txBody>
                  <a:tcPr marL="26390" marR="26390" marT="13195" marB="13195" anchor="ctr">
                    <a:lnL>
                      <a:noFill/>
                    </a:lnL>
                    <a:lnR>
                      <a:noFill/>
                    </a:lnR>
                    <a:lnT>
                      <a:noFill/>
                    </a:lnT>
                    <a:lnB>
                      <a:noFill/>
                    </a:lnB>
                  </a:tcPr>
                </a:tc>
                <a:tc>
                  <a:txBody>
                    <a:bodyPr/>
                    <a:lstStyle/>
                    <a:p>
                      <a:r>
                        <a:rPr lang="en-US" sz="1400" i="1" dirty="0"/>
                        <a:t>Seattle</a:t>
                      </a:r>
                      <a:endParaRPr lang="en-US" sz="1400" dirty="0"/>
                    </a:p>
                  </a:txBody>
                  <a:tcPr marL="26390" marR="26390" marT="13195" marB="13195" anchor="ctr">
                    <a:lnL>
                      <a:noFill/>
                    </a:lnL>
                    <a:lnR>
                      <a:noFill/>
                    </a:lnR>
                    <a:lnT>
                      <a:noFill/>
                    </a:lnT>
                    <a:lnB>
                      <a:noFill/>
                    </a:lnB>
                  </a:tcPr>
                </a:tc>
              </a:tr>
            </a:tbl>
          </a:graphicData>
        </a:graphic>
      </p:graphicFrame>
      <p:sp>
        <p:nvSpPr>
          <p:cNvPr id="4" name="Title 4"/>
          <p:cNvSpPr txBox="1">
            <a:spLocks/>
          </p:cNvSpPr>
          <p:nvPr/>
        </p:nvSpPr>
        <p:spPr>
          <a:xfrm>
            <a:off x="207817" y="575685"/>
            <a:ext cx="8769927" cy="808037"/>
          </a:xfrm>
          <a:prstGeom prst="rect">
            <a:avLst/>
          </a:prstGeom>
        </p:spPr>
        <p:txBody>
          <a:bodyPr/>
          <a:lstStyle/>
          <a:p>
            <a:pPr lvl="0" algn="l" defTabSz="457200"/>
            <a:r>
              <a:rPr lang="en-US" b="1" dirty="0" smtClean="0"/>
              <a:t>Puget Sound Corporate Social Responsibility Programs</a:t>
            </a:r>
            <a:endParaRPr kumimoji="0" lang="en-US" b="1" u="none" strike="noStrike" kern="1200" cap="none" spc="0" normalizeH="0" baseline="0" noProof="0" dirty="0">
              <a:ln>
                <a:noFill/>
              </a:ln>
              <a:solidFill>
                <a:srgbClr val="7F7F7F"/>
              </a:solidFill>
              <a:effectLst/>
              <a:uLnTx/>
              <a:uFillTx/>
              <a:latin typeface="Arial"/>
              <a:ea typeface="MS PGothic" pitchFamily="34" charset="-128"/>
              <a:cs typeface="Arial"/>
            </a:endParaRPr>
          </a:p>
        </p:txBody>
      </p:sp>
      <p:sp>
        <p:nvSpPr>
          <p:cNvPr id="5" name="Rectangle 4"/>
          <p:cNvSpPr/>
          <p:nvPr/>
        </p:nvSpPr>
        <p:spPr>
          <a:xfrm>
            <a:off x="4595750" y="6611779"/>
            <a:ext cx="3758539" cy="246221"/>
          </a:xfrm>
          <a:prstGeom prst="rect">
            <a:avLst/>
          </a:prstGeom>
        </p:spPr>
        <p:txBody>
          <a:bodyPr wrap="square">
            <a:spAutoFit/>
          </a:bodyPr>
          <a:lstStyle/>
          <a:p>
            <a:pPr algn="l"/>
            <a:r>
              <a:rPr lang="en-US" sz="1000" dirty="0" smtClean="0">
                <a:hlinkClick r:id="rId2"/>
              </a:rPr>
              <a:t>http://www.philanthropynw.org/s_pnw/index.asp</a:t>
            </a:r>
            <a:endParaRPr lang="en-US" sz="1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p:cNvSpPr txBox="1">
            <a:spLocks/>
          </p:cNvSpPr>
          <p:nvPr/>
        </p:nvSpPr>
        <p:spPr>
          <a:xfrm>
            <a:off x="207818" y="575685"/>
            <a:ext cx="8229600" cy="808037"/>
          </a:xfrm>
          <a:prstGeom prst="rect">
            <a:avLst/>
          </a:prstGeom>
        </p:spPr>
        <p:txBody>
          <a:bodyPr/>
          <a:lstStyle/>
          <a:p>
            <a:pPr lvl="0" algn="l" defTabSz="457200"/>
            <a:r>
              <a:rPr lang="en-US" sz="3200" b="1" noProof="0" dirty="0" smtClean="0"/>
              <a:t>People</a:t>
            </a:r>
            <a:endParaRPr kumimoji="0" lang="en-US" sz="3200" b="1" u="none" strike="noStrike" kern="1200" cap="none" spc="0" normalizeH="0" baseline="0" noProof="0" dirty="0">
              <a:ln>
                <a:noFill/>
              </a:ln>
              <a:solidFill>
                <a:srgbClr val="7F7F7F"/>
              </a:solidFill>
              <a:effectLst/>
              <a:uLnTx/>
              <a:uFillTx/>
              <a:latin typeface="Arial"/>
              <a:ea typeface="MS PGothic" pitchFamily="34" charset="-128"/>
              <a:cs typeface="Arial"/>
            </a:endParaRPr>
          </a:p>
        </p:txBody>
      </p:sp>
      <p:sp>
        <p:nvSpPr>
          <p:cNvPr id="3" name="TextBox 2"/>
          <p:cNvSpPr txBox="1"/>
          <p:nvPr/>
        </p:nvSpPr>
        <p:spPr>
          <a:xfrm>
            <a:off x="320635" y="1211283"/>
            <a:ext cx="8455230" cy="5016758"/>
          </a:xfrm>
          <a:prstGeom prst="rect">
            <a:avLst/>
          </a:prstGeom>
          <a:noFill/>
        </p:spPr>
        <p:txBody>
          <a:bodyPr wrap="square" rtlCol="0">
            <a:spAutoFit/>
          </a:bodyPr>
          <a:lstStyle/>
          <a:p>
            <a:pPr algn="l">
              <a:buFont typeface="Arial" pitchFamily="34" charset="0"/>
              <a:buChar char="•"/>
            </a:pPr>
            <a:r>
              <a:rPr lang="en-US" sz="2000" b="1" dirty="0" smtClean="0"/>
              <a:t>Education</a:t>
            </a:r>
            <a:r>
              <a:rPr lang="en-US" sz="2000" dirty="0" smtClean="0"/>
              <a:t> – Education programs in colleges, universities and high schools offer not only insight into the company but interaction and giving as well. </a:t>
            </a:r>
          </a:p>
          <a:p>
            <a:pPr algn="l"/>
            <a:endParaRPr lang="en-US" sz="2000" dirty="0" smtClean="0"/>
          </a:p>
          <a:p>
            <a:pPr algn="l">
              <a:buFont typeface="Arial" pitchFamily="34" charset="0"/>
              <a:buChar char="•"/>
            </a:pPr>
            <a:r>
              <a:rPr lang="en-US" sz="2000" b="1" dirty="0" smtClean="0"/>
              <a:t>Investors</a:t>
            </a:r>
            <a:r>
              <a:rPr lang="en-US" sz="2000" dirty="0" smtClean="0"/>
              <a:t> –There are many socially responsible investors looking to invest in something they believe in financially and ethically.</a:t>
            </a:r>
          </a:p>
          <a:p>
            <a:pPr algn="l"/>
            <a:endParaRPr lang="en-US" sz="2000" dirty="0" smtClean="0"/>
          </a:p>
          <a:p>
            <a:pPr algn="l">
              <a:buFont typeface="Arial" pitchFamily="34" charset="0"/>
              <a:buChar char="•"/>
            </a:pPr>
            <a:r>
              <a:rPr lang="en-US" sz="2000" b="1" dirty="0" smtClean="0"/>
              <a:t>Communities</a:t>
            </a:r>
            <a:r>
              <a:rPr lang="en-US" sz="2000" dirty="0" smtClean="0"/>
              <a:t> – </a:t>
            </a:r>
            <a:r>
              <a:rPr lang="en-US" sz="2000" dirty="0" err="1" smtClean="0"/>
              <a:t>Walmart</a:t>
            </a:r>
            <a:r>
              <a:rPr lang="en-US" sz="2000" dirty="0" smtClean="0"/>
              <a:t> is a great example of how corporate giving and CSR has helped to boost its image. Its reputation for poor employee treatment and poor product quality is easily forgiven by the amount donated to schools and communities each year (#10 in the country). 81% of high net worth donors cite “giving back to the community” as a chief motivation for giving.</a:t>
            </a:r>
          </a:p>
          <a:p>
            <a:pPr algn="l"/>
            <a:r>
              <a:rPr lang="en-US" sz="2000" dirty="0" smtClean="0"/>
              <a:t> </a:t>
            </a:r>
          </a:p>
          <a:p>
            <a:pPr algn="l">
              <a:buFont typeface="Arial" pitchFamily="34" charset="0"/>
              <a:buChar char="•"/>
            </a:pPr>
            <a:r>
              <a:rPr lang="en-US" sz="2000" b="1" dirty="0" smtClean="0"/>
              <a:t>Incentives</a:t>
            </a:r>
            <a:r>
              <a:rPr lang="en-US" sz="2000" dirty="0" smtClean="0"/>
              <a:t>– Offering employees charity match is a great way to entice employees all while giving back to the community in a tax-deductible way. Many companies also offer scholarships as an incentive to look into their company as students go through college. </a:t>
            </a:r>
          </a:p>
        </p:txBody>
      </p:sp>
      <p:pic>
        <p:nvPicPr>
          <p:cNvPr id="7" name="Picture 6" descr="Citrix_logo_large.gif">
            <a:hlinkClick r:id="rId2"/>
          </p:cNvPr>
          <p:cNvPicPr>
            <a:picLocks noChangeAspect="1"/>
          </p:cNvPicPr>
          <p:nvPr/>
        </p:nvPicPr>
        <p:blipFill>
          <a:blip r:embed="rId3" cstate="print"/>
          <a:stretch>
            <a:fillRect/>
          </a:stretch>
        </p:blipFill>
        <p:spPr>
          <a:xfrm>
            <a:off x="6804561" y="2517568"/>
            <a:ext cx="1050489" cy="450782"/>
          </a:xfrm>
          <a:prstGeom prst="rect">
            <a:avLst/>
          </a:prstGeom>
        </p:spPr>
      </p:pic>
      <p:pic>
        <p:nvPicPr>
          <p:cNvPr id="1029" name="Picture 5" descr="Juniper Networks">
            <a:hlinkClick r:id="rId4" tooltip="Juniper Networks"/>
          </p:cNvPr>
          <p:cNvPicPr>
            <a:picLocks noChangeAspect="1" noChangeArrowheads="1"/>
          </p:cNvPicPr>
          <p:nvPr/>
        </p:nvPicPr>
        <p:blipFill>
          <a:blip r:embed="rId5" cstate="print"/>
          <a:srcRect/>
          <a:stretch>
            <a:fillRect/>
          </a:stretch>
        </p:blipFill>
        <p:spPr bwMode="auto">
          <a:xfrm>
            <a:off x="6823775" y="855022"/>
            <a:ext cx="1185068" cy="336303"/>
          </a:xfrm>
          <a:prstGeom prst="rect">
            <a:avLst/>
          </a:prstGeom>
          <a:noFill/>
        </p:spPr>
      </p:pic>
      <p:pic>
        <p:nvPicPr>
          <p:cNvPr id="10" name="Picture 9" descr="logo_real.gif">
            <a:hlinkClick r:id="rId6"/>
          </p:cNvPr>
          <p:cNvPicPr>
            <a:picLocks noChangeAspect="1"/>
          </p:cNvPicPr>
          <p:nvPr/>
        </p:nvPicPr>
        <p:blipFill>
          <a:blip r:embed="rId7" cstate="print"/>
          <a:stretch>
            <a:fillRect/>
          </a:stretch>
        </p:blipFill>
        <p:spPr>
          <a:xfrm>
            <a:off x="6534150" y="6054814"/>
            <a:ext cx="1339190" cy="636932"/>
          </a:xfrm>
          <a:prstGeom prst="rect">
            <a:avLst/>
          </a:prstGeo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p:cNvSpPr txBox="1">
            <a:spLocks/>
          </p:cNvSpPr>
          <p:nvPr/>
        </p:nvSpPr>
        <p:spPr>
          <a:xfrm>
            <a:off x="207818" y="575685"/>
            <a:ext cx="8229600" cy="808037"/>
          </a:xfrm>
          <a:prstGeom prst="rect">
            <a:avLst/>
          </a:prstGeom>
        </p:spPr>
        <p:txBody>
          <a:bodyPr/>
          <a:lstStyle/>
          <a:p>
            <a:pPr lvl="0" algn="l" defTabSz="457200"/>
            <a:r>
              <a:rPr lang="en-US" sz="3200" b="1" dirty="0" smtClean="0"/>
              <a:t>Planet</a:t>
            </a:r>
            <a:endParaRPr kumimoji="0" lang="en-US" sz="3200" b="1" u="none" strike="noStrike" kern="1200" cap="none" spc="0" normalizeH="0" baseline="0" noProof="0" dirty="0">
              <a:ln>
                <a:noFill/>
              </a:ln>
              <a:solidFill>
                <a:srgbClr val="7F7F7F"/>
              </a:solidFill>
              <a:effectLst/>
              <a:uLnTx/>
              <a:uFillTx/>
              <a:latin typeface="Arial"/>
              <a:ea typeface="MS PGothic" pitchFamily="34" charset="-128"/>
              <a:cs typeface="Arial"/>
            </a:endParaRPr>
          </a:p>
        </p:txBody>
      </p:sp>
      <p:pic>
        <p:nvPicPr>
          <p:cNvPr id="3" name="Picture 2">
            <a:hlinkClick r:id="rId2"/>
          </p:cNvPr>
          <p:cNvPicPr>
            <a:picLocks noChangeAspect="1" noChangeArrowheads="1"/>
          </p:cNvPicPr>
          <p:nvPr/>
        </p:nvPicPr>
        <p:blipFill>
          <a:blip r:embed="rId3" cstate="print"/>
          <a:srcRect/>
          <a:stretch>
            <a:fillRect/>
          </a:stretch>
        </p:blipFill>
        <p:spPr bwMode="auto">
          <a:xfrm>
            <a:off x="3621972" y="5308097"/>
            <a:ext cx="2054433" cy="1088128"/>
          </a:xfrm>
          <a:prstGeom prst="rect">
            <a:avLst/>
          </a:prstGeom>
          <a:noFill/>
          <a:ln w="9525">
            <a:noFill/>
            <a:miter lim="800000"/>
            <a:headEnd/>
            <a:tailEnd/>
          </a:ln>
        </p:spPr>
      </p:pic>
      <p:sp>
        <p:nvSpPr>
          <p:cNvPr id="4" name="TextBox 3"/>
          <p:cNvSpPr txBox="1"/>
          <p:nvPr/>
        </p:nvSpPr>
        <p:spPr>
          <a:xfrm>
            <a:off x="522514" y="1389413"/>
            <a:ext cx="8075221" cy="3539430"/>
          </a:xfrm>
          <a:prstGeom prst="rect">
            <a:avLst/>
          </a:prstGeom>
          <a:noFill/>
        </p:spPr>
        <p:txBody>
          <a:bodyPr wrap="square" rtlCol="0">
            <a:spAutoFit/>
          </a:bodyPr>
          <a:lstStyle/>
          <a:p>
            <a:r>
              <a:rPr lang="en-US" dirty="0" smtClean="0"/>
              <a:t>Being green is something we hear a lot about in Seattle. It isn’t just recycling your soda cans. It’s also recycling equipment, installing electric car plug stations (already in progress) and offering customers green alternatives. It’s saving money…</a:t>
            </a:r>
          </a:p>
          <a:p>
            <a:endParaRPr lang="en-US" dirty="0" smtClean="0"/>
          </a:p>
          <a:p>
            <a:r>
              <a:rPr lang="en-US" dirty="0" smtClean="0"/>
              <a:t>Which company saved $1 million annually by simply reducing font size?</a:t>
            </a:r>
            <a:endParaRPr lang="en-US" dirty="0"/>
          </a:p>
        </p:txBody>
      </p:sp>
      <p:pic>
        <p:nvPicPr>
          <p:cNvPr id="2050" name="Picture 2" descr="C:\Users\llong\AppData\Local\Microsoft\Windows\Temporary Internet Files\Content.IE5\9IZ71NV3\MC900440104[1].png"/>
          <p:cNvPicPr>
            <a:picLocks noChangeAspect="1" noChangeArrowheads="1"/>
          </p:cNvPicPr>
          <p:nvPr/>
        </p:nvPicPr>
        <p:blipFill>
          <a:blip r:embed="rId4" cstate="print"/>
          <a:srcRect/>
          <a:stretch>
            <a:fillRect/>
          </a:stretch>
        </p:blipFill>
        <p:spPr bwMode="auto">
          <a:xfrm>
            <a:off x="377300" y="5059325"/>
            <a:ext cx="1480121" cy="157304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p:cNvSpPr txBox="1">
            <a:spLocks/>
          </p:cNvSpPr>
          <p:nvPr/>
        </p:nvSpPr>
        <p:spPr>
          <a:xfrm>
            <a:off x="207818" y="575685"/>
            <a:ext cx="8229600" cy="808037"/>
          </a:xfrm>
          <a:prstGeom prst="rect">
            <a:avLst/>
          </a:prstGeom>
        </p:spPr>
        <p:txBody>
          <a:bodyPr/>
          <a:lstStyle/>
          <a:p>
            <a:pPr lvl="0" algn="l" defTabSz="457200"/>
            <a:r>
              <a:rPr lang="en-US" sz="3200" b="1" dirty="0" smtClean="0"/>
              <a:t>Profit</a:t>
            </a:r>
            <a:endParaRPr kumimoji="0" lang="en-US" sz="3200" b="1" u="none" strike="noStrike" kern="1200" cap="none" spc="0" normalizeH="0" baseline="0" noProof="0" dirty="0">
              <a:ln>
                <a:noFill/>
              </a:ln>
              <a:solidFill>
                <a:srgbClr val="7F7F7F"/>
              </a:solidFill>
              <a:effectLst/>
              <a:uLnTx/>
              <a:uFillTx/>
              <a:latin typeface="Arial"/>
              <a:ea typeface="MS PGothic" pitchFamily="34" charset="-128"/>
              <a:cs typeface="Arial"/>
            </a:endParaRPr>
          </a:p>
        </p:txBody>
      </p:sp>
      <p:sp>
        <p:nvSpPr>
          <p:cNvPr id="4" name="TextBox 3"/>
          <p:cNvSpPr txBox="1"/>
          <p:nvPr/>
        </p:nvSpPr>
        <p:spPr>
          <a:xfrm>
            <a:off x="665018" y="1425038"/>
            <a:ext cx="7861464" cy="3539430"/>
          </a:xfrm>
          <a:prstGeom prst="rect">
            <a:avLst/>
          </a:prstGeom>
          <a:noFill/>
        </p:spPr>
        <p:txBody>
          <a:bodyPr wrap="square" rtlCol="0">
            <a:spAutoFit/>
          </a:bodyPr>
          <a:lstStyle/>
          <a:p>
            <a:r>
              <a:rPr lang="en-US" dirty="0" smtClean="0"/>
              <a:t>No corporation should create a CSR program in hopes of making a profit. However, by focusing CSR efforts around your product, as General Electric has done, can create profit naturally. </a:t>
            </a:r>
          </a:p>
          <a:p>
            <a:endParaRPr lang="en-US" dirty="0" smtClean="0"/>
          </a:p>
          <a:p>
            <a:r>
              <a:rPr lang="en-US" dirty="0" smtClean="0"/>
              <a:t>Many companies get local and sometimes national press for small community efforts.</a:t>
            </a:r>
          </a:p>
          <a:p>
            <a:endParaRPr lang="en-US" dirty="0"/>
          </a:p>
        </p:txBody>
      </p:sp>
      <p:pic>
        <p:nvPicPr>
          <p:cNvPr id="30722" name="Picture 2">
            <a:hlinkClick r:id="rId2"/>
          </p:cNvPr>
          <p:cNvPicPr>
            <a:picLocks noChangeAspect="1" noChangeArrowheads="1"/>
          </p:cNvPicPr>
          <p:nvPr/>
        </p:nvPicPr>
        <p:blipFill>
          <a:blip r:embed="rId3" cstate="print"/>
          <a:srcRect/>
          <a:stretch>
            <a:fillRect/>
          </a:stretch>
        </p:blipFill>
        <p:spPr bwMode="auto">
          <a:xfrm>
            <a:off x="2529443" y="4816419"/>
            <a:ext cx="4040579" cy="13212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p:cNvSpPr txBox="1">
            <a:spLocks/>
          </p:cNvSpPr>
          <p:nvPr/>
        </p:nvSpPr>
        <p:spPr>
          <a:xfrm>
            <a:off x="207818" y="575685"/>
            <a:ext cx="8229600" cy="808037"/>
          </a:xfrm>
          <a:prstGeom prst="rect">
            <a:avLst/>
          </a:prstGeom>
        </p:spPr>
        <p:txBody>
          <a:bodyPr/>
          <a:lstStyle/>
          <a:p>
            <a:pPr lvl="0" algn="l" defTabSz="457200"/>
            <a:r>
              <a:rPr lang="en-US" sz="3200" b="1" dirty="0" smtClean="0"/>
              <a:t>Marketing Benefits</a:t>
            </a:r>
            <a:endParaRPr kumimoji="0" lang="en-US" sz="3200" b="1" u="none" strike="noStrike" kern="1200" cap="none" spc="0" normalizeH="0" baseline="0" noProof="0" dirty="0">
              <a:ln>
                <a:noFill/>
              </a:ln>
              <a:solidFill>
                <a:srgbClr val="7F7F7F"/>
              </a:solidFill>
              <a:effectLst/>
              <a:uLnTx/>
              <a:uFillTx/>
              <a:latin typeface="Arial"/>
              <a:ea typeface="MS PGothic" pitchFamily="34" charset="-128"/>
              <a:cs typeface="Arial"/>
            </a:endParaRPr>
          </a:p>
        </p:txBody>
      </p:sp>
      <p:sp>
        <p:nvSpPr>
          <p:cNvPr id="3" name="TextBox 2"/>
          <p:cNvSpPr txBox="1"/>
          <p:nvPr/>
        </p:nvSpPr>
        <p:spPr>
          <a:xfrm>
            <a:off x="190005" y="1460665"/>
            <a:ext cx="8728364" cy="2246769"/>
          </a:xfrm>
          <a:prstGeom prst="rect">
            <a:avLst/>
          </a:prstGeom>
          <a:noFill/>
        </p:spPr>
        <p:txBody>
          <a:bodyPr wrap="square" rtlCol="0">
            <a:spAutoFit/>
          </a:bodyPr>
          <a:lstStyle/>
          <a:p>
            <a:r>
              <a:rPr lang="en-US" b="1" dirty="0" smtClean="0"/>
              <a:t>When you do something big you get return </a:t>
            </a:r>
            <a:r>
              <a:rPr lang="en-US" dirty="0" smtClean="0"/>
              <a:t/>
            </a:r>
            <a:br>
              <a:rPr lang="en-US" dirty="0" smtClean="0"/>
            </a:br>
            <a:endParaRPr lang="en-US" sz="2400" dirty="0" smtClean="0"/>
          </a:p>
          <a:p>
            <a:r>
              <a:rPr lang="en-US" sz="2200" dirty="0" smtClean="0"/>
              <a:t>Look what happened when Mark </a:t>
            </a:r>
            <a:r>
              <a:rPr lang="en-US" sz="2200" dirty="0" err="1" smtClean="0"/>
              <a:t>Zuckerberg</a:t>
            </a:r>
            <a:r>
              <a:rPr lang="en-US" sz="2200" dirty="0" smtClean="0"/>
              <a:t> joined the “Giving Pledge” campaign, promising, publically, to donate half of his net worth to charity. This was done in response to the negative publicity he was receiving from the </a:t>
            </a:r>
            <a:r>
              <a:rPr lang="en-US" sz="2200" i="1" dirty="0" smtClean="0"/>
              <a:t>Social Network </a:t>
            </a:r>
            <a:r>
              <a:rPr lang="en-US" sz="2200" dirty="0" smtClean="0"/>
              <a:t>film being released and </a:t>
            </a:r>
            <a:r>
              <a:rPr lang="en-US" sz="2200" dirty="0" err="1" smtClean="0"/>
              <a:t>Facebook</a:t>
            </a:r>
            <a:r>
              <a:rPr lang="en-US" sz="2200" dirty="0" smtClean="0"/>
              <a:t> privacy issues.</a:t>
            </a:r>
            <a:endParaRPr lang="en-US" sz="2200" dirty="0"/>
          </a:p>
        </p:txBody>
      </p:sp>
      <p:pic>
        <p:nvPicPr>
          <p:cNvPr id="29698" name="Picture 2">
            <a:hlinkClick r:id="rId2"/>
          </p:cNvPr>
          <p:cNvPicPr>
            <a:picLocks noChangeAspect="1" noChangeArrowheads="1"/>
          </p:cNvPicPr>
          <p:nvPr/>
        </p:nvPicPr>
        <p:blipFill>
          <a:blip r:embed="rId3" cstate="print"/>
          <a:srcRect/>
          <a:stretch>
            <a:fillRect/>
          </a:stretch>
        </p:blipFill>
        <p:spPr bwMode="auto">
          <a:xfrm>
            <a:off x="475014" y="4019643"/>
            <a:ext cx="1864426" cy="505103"/>
          </a:xfrm>
          <a:prstGeom prst="rect">
            <a:avLst/>
          </a:prstGeom>
          <a:noFill/>
          <a:ln w="9525">
            <a:noFill/>
            <a:miter lim="800000"/>
            <a:headEnd/>
            <a:tailEnd/>
          </a:ln>
        </p:spPr>
      </p:pic>
      <p:pic>
        <p:nvPicPr>
          <p:cNvPr id="29699" name="Picture 3">
            <a:hlinkClick r:id="rId4"/>
          </p:cNvPr>
          <p:cNvPicPr>
            <a:picLocks noChangeAspect="1" noChangeArrowheads="1"/>
          </p:cNvPicPr>
          <p:nvPr/>
        </p:nvPicPr>
        <p:blipFill>
          <a:blip r:embed="rId5" cstate="print"/>
          <a:srcRect/>
          <a:stretch>
            <a:fillRect/>
          </a:stretch>
        </p:blipFill>
        <p:spPr bwMode="auto">
          <a:xfrm>
            <a:off x="371847" y="5142015"/>
            <a:ext cx="3899045" cy="413535"/>
          </a:xfrm>
          <a:prstGeom prst="rect">
            <a:avLst/>
          </a:prstGeom>
          <a:noFill/>
          <a:ln w="9525">
            <a:noFill/>
            <a:miter lim="800000"/>
            <a:headEnd/>
            <a:tailEnd/>
          </a:ln>
        </p:spPr>
      </p:pic>
      <p:pic>
        <p:nvPicPr>
          <p:cNvPr id="29700" name="Picture 4">
            <a:hlinkClick r:id="rId6"/>
          </p:cNvPr>
          <p:cNvPicPr>
            <a:picLocks noChangeAspect="1" noChangeArrowheads="1"/>
          </p:cNvPicPr>
          <p:nvPr/>
        </p:nvPicPr>
        <p:blipFill>
          <a:blip r:embed="rId7" cstate="print"/>
          <a:srcRect/>
          <a:stretch>
            <a:fillRect/>
          </a:stretch>
        </p:blipFill>
        <p:spPr bwMode="auto">
          <a:xfrm>
            <a:off x="4621851" y="4777112"/>
            <a:ext cx="2301463" cy="398177"/>
          </a:xfrm>
          <a:prstGeom prst="rect">
            <a:avLst/>
          </a:prstGeom>
          <a:noFill/>
          <a:ln w="9525">
            <a:noFill/>
            <a:miter lim="800000"/>
            <a:headEnd/>
            <a:tailEnd/>
          </a:ln>
        </p:spPr>
      </p:pic>
      <p:pic>
        <p:nvPicPr>
          <p:cNvPr id="29702" name="Picture 6"/>
          <p:cNvPicPr>
            <a:picLocks noChangeAspect="1" noChangeArrowheads="1"/>
          </p:cNvPicPr>
          <p:nvPr/>
        </p:nvPicPr>
        <p:blipFill>
          <a:blip r:embed="rId8" cstate="print"/>
          <a:srcRect l="15922" t="-10057" r="24234" b="-2455"/>
          <a:stretch>
            <a:fillRect/>
          </a:stretch>
        </p:blipFill>
        <p:spPr bwMode="auto">
          <a:xfrm>
            <a:off x="1151905" y="5887742"/>
            <a:ext cx="3861723" cy="661499"/>
          </a:xfrm>
          <a:prstGeom prst="rect">
            <a:avLst/>
          </a:prstGeom>
          <a:noFill/>
          <a:ln w="9525">
            <a:noFill/>
            <a:miter lim="800000"/>
            <a:headEnd/>
            <a:tailEnd/>
          </a:ln>
        </p:spPr>
      </p:pic>
      <p:pic>
        <p:nvPicPr>
          <p:cNvPr id="29703" name="Picture 7">
            <a:hlinkClick r:id="rId9"/>
          </p:cNvPr>
          <p:cNvPicPr>
            <a:picLocks noChangeAspect="1" noChangeArrowheads="1"/>
          </p:cNvPicPr>
          <p:nvPr/>
        </p:nvPicPr>
        <p:blipFill>
          <a:blip r:embed="rId10" cstate="print"/>
          <a:srcRect/>
          <a:stretch>
            <a:fillRect/>
          </a:stretch>
        </p:blipFill>
        <p:spPr bwMode="auto">
          <a:xfrm>
            <a:off x="5849525" y="3988871"/>
            <a:ext cx="2028825" cy="495300"/>
          </a:xfrm>
          <a:prstGeom prst="rect">
            <a:avLst/>
          </a:prstGeom>
          <a:noFill/>
          <a:ln w="9525">
            <a:noFill/>
            <a:miter lim="800000"/>
            <a:headEnd/>
            <a:tailEnd/>
          </a:ln>
        </p:spPr>
      </p:pic>
      <p:pic>
        <p:nvPicPr>
          <p:cNvPr id="29704" name="Picture 8">
            <a:hlinkClick r:id="rId11"/>
          </p:cNvPr>
          <p:cNvPicPr>
            <a:picLocks noChangeAspect="1" noChangeArrowheads="1"/>
          </p:cNvPicPr>
          <p:nvPr/>
        </p:nvPicPr>
        <p:blipFill>
          <a:blip r:embed="rId12" cstate="print"/>
          <a:srcRect/>
          <a:stretch>
            <a:fillRect/>
          </a:stretch>
        </p:blipFill>
        <p:spPr bwMode="auto">
          <a:xfrm>
            <a:off x="3311363" y="4086288"/>
            <a:ext cx="1428750" cy="466725"/>
          </a:xfrm>
          <a:prstGeom prst="rect">
            <a:avLst/>
          </a:prstGeom>
          <a:noFill/>
          <a:ln w="9525">
            <a:noFill/>
            <a:miter lim="800000"/>
            <a:headEnd/>
            <a:tailEnd/>
          </a:ln>
        </p:spPr>
      </p:pic>
      <p:pic>
        <p:nvPicPr>
          <p:cNvPr id="29706" name="Picture 10">
            <a:hlinkClick r:id="rId13"/>
          </p:cNvPr>
          <p:cNvPicPr>
            <a:picLocks noChangeAspect="1" noChangeArrowheads="1"/>
          </p:cNvPicPr>
          <p:nvPr/>
        </p:nvPicPr>
        <p:blipFill>
          <a:blip r:embed="rId14" cstate="print"/>
          <a:srcRect/>
          <a:stretch>
            <a:fillRect/>
          </a:stretch>
        </p:blipFill>
        <p:spPr bwMode="auto">
          <a:xfrm>
            <a:off x="5674176" y="5237018"/>
            <a:ext cx="3101149" cy="7933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o cute.jpg"/>
          <p:cNvPicPr>
            <a:picLocks noChangeAspect="1"/>
          </p:cNvPicPr>
          <p:nvPr/>
        </p:nvPicPr>
        <p:blipFill>
          <a:blip r:embed="rId2" cstate="print"/>
          <a:srcRect l="17225" t="5333" r="34403"/>
          <a:stretch>
            <a:fillRect/>
          </a:stretch>
        </p:blipFill>
        <p:spPr>
          <a:xfrm>
            <a:off x="451264" y="2173186"/>
            <a:ext cx="2434442" cy="3162323"/>
          </a:xfrm>
          <a:prstGeom prst="rect">
            <a:avLst/>
          </a:prstGeom>
          <a:ln w="82550" cap="rnd" cmpd="sng">
            <a:solidFill>
              <a:srgbClr val="C00000"/>
            </a:solidFill>
            <a:bevel/>
          </a:ln>
          <a:effectLst>
            <a:outerShdw blurRad="50800" dist="38100" dir="2700000" sx="101000" sy="101000" algn="tl" rotWithShape="0">
              <a:prstClr val="black">
                <a:alpha val="33000"/>
              </a:prstClr>
            </a:outerShdw>
          </a:effectLst>
        </p:spPr>
      </p:pic>
      <p:sp>
        <p:nvSpPr>
          <p:cNvPr id="3" name="TextBox 2"/>
          <p:cNvSpPr txBox="1"/>
          <p:nvPr/>
        </p:nvSpPr>
        <p:spPr>
          <a:xfrm>
            <a:off x="3241964" y="1698171"/>
            <a:ext cx="5522026" cy="4154984"/>
          </a:xfrm>
          <a:prstGeom prst="rect">
            <a:avLst/>
          </a:prstGeom>
          <a:noFill/>
        </p:spPr>
        <p:txBody>
          <a:bodyPr wrap="square" rtlCol="0">
            <a:spAutoFit/>
          </a:bodyPr>
          <a:lstStyle/>
          <a:p>
            <a:r>
              <a:rPr lang="en-US" sz="2400" dirty="0" smtClean="0"/>
              <a:t>“After volunteering with F5 Networks at the Swedish Holidays at the Hospital event, I was approached by a customer who noticed me wearing the F5 scarf. He asked me a few questions about F5 and the scarf and I informed him I received the scarf as a volunteer. He immediately told me that he was proud to be a part of an organization that was so involved with the community and helping others.” – Mathew </a:t>
            </a:r>
            <a:r>
              <a:rPr lang="en-US" sz="2400" dirty="0" err="1" smtClean="0"/>
              <a:t>Hartshorn</a:t>
            </a:r>
            <a:r>
              <a:rPr lang="en-US" sz="2400" dirty="0" smtClean="0"/>
              <a:t> (Rudolph), Swedish event volunteer</a:t>
            </a:r>
            <a:endParaRPr lang="en-US" sz="2400" dirty="0"/>
          </a:p>
        </p:txBody>
      </p:sp>
      <p:sp>
        <p:nvSpPr>
          <p:cNvPr id="4" name="Title 4"/>
          <p:cNvSpPr txBox="1">
            <a:spLocks/>
          </p:cNvSpPr>
          <p:nvPr/>
        </p:nvSpPr>
        <p:spPr>
          <a:xfrm>
            <a:off x="207818" y="575685"/>
            <a:ext cx="8229600" cy="808037"/>
          </a:xfrm>
          <a:prstGeom prst="rect">
            <a:avLst/>
          </a:prstGeom>
        </p:spPr>
        <p:txBody>
          <a:bodyPr/>
          <a:lstStyle/>
          <a:p>
            <a:pPr lvl="0" algn="l" defTabSz="457200"/>
            <a:r>
              <a:rPr lang="en-US" sz="3200" b="1" noProof="0" dirty="0" smtClean="0"/>
              <a:t>Testimonial</a:t>
            </a:r>
            <a:endParaRPr kumimoji="0" lang="en-US" sz="3200" b="1" u="none" strike="noStrike" kern="1200" cap="none" spc="0" normalizeH="0" baseline="0" noProof="0" dirty="0">
              <a:ln>
                <a:noFill/>
              </a:ln>
              <a:solidFill>
                <a:srgbClr val="7F7F7F"/>
              </a:solidFill>
              <a:effectLst/>
              <a:uLnTx/>
              <a:uFillTx/>
              <a:latin typeface="Arial"/>
              <a:ea typeface="MS PGothic" pitchFamily="34" charset="-128"/>
              <a:cs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6261" y="1321651"/>
            <a:ext cx="8431480" cy="954107"/>
          </a:xfrm>
          <a:prstGeom prst="rect">
            <a:avLst/>
          </a:prstGeom>
        </p:spPr>
        <p:txBody>
          <a:bodyPr wrap="square">
            <a:spAutoFit/>
          </a:bodyPr>
          <a:lstStyle/>
          <a:p>
            <a:r>
              <a:rPr lang="en-US" dirty="0" smtClean="0"/>
              <a:t>The benefits of CSR are not intangible. See a sample of Cisco’s 2010 KPI :</a:t>
            </a:r>
            <a:endParaRPr lang="en-US" dirty="0"/>
          </a:p>
        </p:txBody>
      </p:sp>
      <p:sp>
        <p:nvSpPr>
          <p:cNvPr id="3" name="Title 4"/>
          <p:cNvSpPr txBox="1">
            <a:spLocks/>
          </p:cNvSpPr>
          <p:nvPr/>
        </p:nvSpPr>
        <p:spPr>
          <a:xfrm>
            <a:off x="207818" y="575685"/>
            <a:ext cx="8229600" cy="808037"/>
          </a:xfrm>
          <a:prstGeom prst="rect">
            <a:avLst/>
          </a:prstGeom>
        </p:spPr>
        <p:txBody>
          <a:bodyPr/>
          <a:lstStyle/>
          <a:p>
            <a:pPr lvl="0" algn="l" defTabSz="457200"/>
            <a:r>
              <a:rPr lang="en-US" sz="3200" b="1" dirty="0" smtClean="0"/>
              <a:t>Key Performance Indicators</a:t>
            </a:r>
            <a:endParaRPr kumimoji="0" lang="en-US" sz="3200" b="1" u="none" strike="noStrike" kern="1200" cap="none" spc="0" normalizeH="0" baseline="0" noProof="0" dirty="0">
              <a:ln>
                <a:noFill/>
              </a:ln>
              <a:solidFill>
                <a:srgbClr val="7F7F7F"/>
              </a:solidFill>
              <a:effectLst/>
              <a:uLnTx/>
              <a:uFillTx/>
              <a:latin typeface="Arial"/>
              <a:ea typeface="MS PGothic" pitchFamily="34" charset="-128"/>
              <a:cs typeface="Arial"/>
            </a:endParaRPr>
          </a:p>
        </p:txBody>
      </p:sp>
      <p:pic>
        <p:nvPicPr>
          <p:cNvPr id="6" name="Picture 5">
            <a:hlinkClick r:id="rId2"/>
          </p:cNvPr>
          <p:cNvPicPr>
            <a:picLocks noChangeAspect="1" noChangeArrowheads="1"/>
          </p:cNvPicPr>
          <p:nvPr/>
        </p:nvPicPr>
        <p:blipFill>
          <a:blip r:embed="rId3" cstate="print"/>
          <a:srcRect/>
          <a:stretch>
            <a:fillRect/>
          </a:stretch>
        </p:blipFill>
        <p:spPr bwMode="auto">
          <a:xfrm>
            <a:off x="3964450" y="2726508"/>
            <a:ext cx="1331943" cy="705461"/>
          </a:xfrm>
          <a:prstGeom prst="rect">
            <a:avLst/>
          </a:prstGeom>
          <a:noFill/>
          <a:ln w="9525">
            <a:noFill/>
            <a:miter lim="800000"/>
            <a:headEnd/>
            <a:tailEnd/>
          </a:ln>
        </p:spPr>
      </p:pic>
      <p:graphicFrame>
        <p:nvGraphicFramePr>
          <p:cNvPr id="9" name="Table 8"/>
          <p:cNvGraphicFramePr>
            <a:graphicFrameLocks noGrp="1"/>
          </p:cNvGraphicFramePr>
          <p:nvPr/>
        </p:nvGraphicFramePr>
        <p:xfrm>
          <a:off x="890649" y="3859480"/>
          <a:ext cx="7410203" cy="2714106"/>
        </p:xfrm>
        <a:graphic>
          <a:graphicData uri="http://schemas.openxmlformats.org/drawingml/2006/table">
            <a:tbl>
              <a:tblPr/>
              <a:tblGrid>
                <a:gridCol w="2470068"/>
                <a:gridCol w="3823854"/>
                <a:gridCol w="1116281"/>
              </a:tblGrid>
              <a:tr h="1111491">
                <a:tc>
                  <a:txBody>
                    <a:bodyPr/>
                    <a:lstStyle/>
                    <a:p>
                      <a:pPr algn="ctr"/>
                      <a:r>
                        <a:rPr lang="en-US" sz="1600" dirty="0"/>
                        <a:t>Social Investment</a:t>
                      </a:r>
                    </a:p>
                  </a:txBody>
                  <a:tcPr marL="38705" marR="38705" marT="19352" marB="19352" anchor="ctr">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sz="1600"/>
                        <a:t>Total corporatewide and foundation cash and in-kind contributions ($ million)</a:t>
                      </a:r>
                    </a:p>
                  </a:txBody>
                  <a:tcPr marL="38705" marR="38705" marT="19352" marB="19352" anchor="ctr">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sz="1600" dirty="0"/>
                        <a:t>138.7 </a:t>
                      </a:r>
                    </a:p>
                  </a:txBody>
                  <a:tcPr marL="38705" marR="38705" marT="19352" marB="19352" anchor="ctr">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646216">
                <a:tc>
                  <a:txBody>
                    <a:bodyPr/>
                    <a:lstStyle/>
                    <a:p>
                      <a:pPr algn="ctr"/>
                      <a:r>
                        <a:rPr lang="en-US" sz="1600" dirty="0"/>
                        <a:t>Employee Volunteerism</a:t>
                      </a:r>
                    </a:p>
                  </a:txBody>
                  <a:tcPr marL="38705" marR="38705" marT="19352" marB="19352" anchor="ctr">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sz="1600" dirty="0"/>
                        <a:t>Number of hours volunteered by employees</a:t>
                      </a:r>
                    </a:p>
                  </a:txBody>
                  <a:tcPr marL="38705" marR="38705" marT="19352" marB="19352" anchor="ctr">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sz="1600" dirty="0"/>
                        <a:t>148,355</a:t>
                      </a:r>
                    </a:p>
                  </a:txBody>
                  <a:tcPr marL="38705" marR="38705" marT="19352" marB="19352" anchor="ctr">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956399">
                <a:tc>
                  <a:txBody>
                    <a:bodyPr/>
                    <a:lstStyle/>
                    <a:p>
                      <a:pPr algn="ctr"/>
                      <a:r>
                        <a:rPr lang="en-US" sz="1600"/>
                        <a:t>Cisco Networking Academy</a:t>
                      </a:r>
                    </a:p>
                  </a:txBody>
                  <a:tcPr marL="38705" marR="38705" marT="19352" marB="19352" anchor="ctr">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sz="1600" dirty="0"/>
                        <a:t>Number of active students in Cisco Networking Academy </a:t>
                      </a:r>
                      <a:r>
                        <a:rPr lang="en-US" sz="1600" dirty="0" smtClean="0"/>
                        <a:t>courses</a:t>
                      </a:r>
                      <a:r>
                        <a:rPr lang="en-US" sz="1600" baseline="30000" dirty="0" smtClean="0"/>
                        <a:t>*</a:t>
                      </a:r>
                      <a:endParaRPr lang="en-US" sz="1600" dirty="0"/>
                    </a:p>
                  </a:txBody>
                  <a:tcPr marL="38705" marR="38705" marT="19352" marB="19352" anchor="ctr">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sz="1600" dirty="0"/>
                        <a:t>900,000</a:t>
                      </a:r>
                    </a:p>
                  </a:txBody>
                  <a:tcPr marL="38705" marR="38705" marT="19352" marB="19352" anchor="ctr">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
        <p:nvSpPr>
          <p:cNvPr id="10" name="Rectangle 9"/>
          <p:cNvSpPr/>
          <p:nvPr/>
        </p:nvSpPr>
        <p:spPr>
          <a:xfrm>
            <a:off x="2238498" y="6627168"/>
            <a:ext cx="4572000" cy="230832"/>
          </a:xfrm>
          <a:prstGeom prst="rect">
            <a:avLst/>
          </a:prstGeom>
        </p:spPr>
        <p:txBody>
          <a:bodyPr>
            <a:spAutoFit/>
          </a:bodyPr>
          <a:lstStyle/>
          <a:p>
            <a:r>
              <a:rPr lang="en-US" sz="900" dirty="0" smtClean="0"/>
              <a:t>* These numbers have been rounded to the nearest 25,000. </a:t>
            </a:r>
            <a:endParaRPr lang="en-US" sz="9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PB_133_7200:Users:rossick:Desktop:CT_final_2.ppt</Template>
  <TotalTime>15014</TotalTime>
  <Words>836</Words>
  <Application>Microsoft Office PowerPoint</Application>
  <PresentationFormat>On-screen Show (4:3)</PresentationFormat>
  <Paragraphs>109</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ＭＳ Ｐゴシック</vt:lpstr>
      <vt:lpstr>ＭＳ Ｐゴシック</vt:lpstr>
      <vt:lpstr>Arial</vt:lpstr>
      <vt:lpstr>Georgia</vt:lpstr>
      <vt:lpstr>Times</vt:lpstr>
      <vt:lpstr>Trebuchet MS</vt:lpstr>
      <vt:lpstr>Wingdings 2</vt:lpstr>
      <vt:lpstr>Urban</vt:lpstr>
      <vt:lpstr>Corporate Social Responsibility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F5</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F5 F5</dc:creator>
  <cp:lastModifiedBy>Larissa Long</cp:lastModifiedBy>
  <cp:revision>868</cp:revision>
  <cp:lastPrinted>2006-04-05T18:01:06Z</cp:lastPrinted>
  <dcterms:created xsi:type="dcterms:W3CDTF">2010-09-16T17:56:36Z</dcterms:created>
  <dcterms:modified xsi:type="dcterms:W3CDTF">2016-10-20T02:38:36Z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scription0">
    <vt:lpwstr/>
  </property>
</Properties>
</file>