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89" r:id="rId2"/>
    <p:sldId id="300" r:id="rId3"/>
    <p:sldId id="286" r:id="rId4"/>
    <p:sldId id="262" r:id="rId5"/>
    <p:sldId id="287" r:id="rId6"/>
    <p:sldId id="299" r:id="rId7"/>
    <p:sldId id="273" r:id="rId8"/>
    <p:sldId id="302" r:id="rId9"/>
    <p:sldId id="296" r:id="rId10"/>
    <p:sldId id="301" r:id="rId11"/>
    <p:sldId id="293" r:id="rId12"/>
    <p:sldId id="29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7D31"/>
    <a:srgbClr val="4472C4"/>
    <a:srgbClr val="A5A5A5"/>
    <a:srgbClr val="FFC0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1681869554287"/>
          <c:y val="9.8746268741115834E-2"/>
          <c:w val="0.63300658729739101"/>
          <c:h val="0.9012537312588841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1175958064905"/>
          <c:y val="4.0396200848638299E-2"/>
          <c:w val="0.63300658729739101"/>
          <c:h val="0.901253731258884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D-4B06-8D1D-B5ADABA117E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D-4B06-8D1D-B5ADABA117E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D-4B06-8D1D-B5ADABA117E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8D-4B06-8D1D-B5ADABA117E4}"/>
              </c:ext>
            </c:extLst>
          </c:dPt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Non-Family</c:v>
                </c:pt>
                <c:pt idx="2">
                  <c:v>Female</c:v>
                </c:pt>
                <c:pt idx="3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31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8D-4B06-8D1D-B5ADABA11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71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744073678836"/>
          <c:y val="8.9769335219196222E-2"/>
          <c:w val="0.63300658729739101"/>
          <c:h val="0.9012537312588841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1175958064905"/>
          <c:y val="4.0396200848638299E-2"/>
          <c:w val="0.63300658729739101"/>
          <c:h val="0.901253731258884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2-4B6E-A30C-C1594FE4ABB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2-4B6E-A30C-C1594FE4AB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2-4B6E-A30C-C1594FE4ABB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E2-4B6E-A30C-C1594FE4ABBE}"/>
              </c:ext>
            </c:extLst>
          </c:dPt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Non-Family</c:v>
                </c:pt>
                <c:pt idx="2">
                  <c:v>Female</c:v>
                </c:pt>
                <c:pt idx="3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E2-4B6E-A30C-C1594FE4A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1175958064905"/>
          <c:y val="4.0396200848638299E-2"/>
          <c:w val="0.63300658729739101"/>
          <c:h val="0.901253731258884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1-4AE8-A925-AF216385465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1-4AE8-A925-AF216385465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1-4AE8-A925-AF216385465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31-4AE8-A925-AF2163854651}"/>
              </c:ext>
            </c:extLst>
          </c:dPt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Non-Family</c:v>
                </c:pt>
                <c:pt idx="2">
                  <c:v>Female</c:v>
                </c:pt>
                <c:pt idx="3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23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1-4AE8-A925-AF2163854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71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1175958064905"/>
          <c:y val="4.0396200848638299E-2"/>
          <c:w val="0.63300658729739101"/>
          <c:h val="0.901253731258884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0-49BA-B966-C3AAF77382D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0-49BA-B966-C3AAF77382D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0-49BA-B966-C3AAF77382D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0-49BA-B966-C3AAF77382D3}"/>
              </c:ext>
            </c:extLst>
          </c:dPt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Non-Family</c:v>
                </c:pt>
                <c:pt idx="2">
                  <c:v>Female</c:v>
                </c:pt>
                <c:pt idx="3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30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70-49BA-B966-C3AAF7738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71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6DA72-7E55-4F6E-8087-0D4DCA82B8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31C07-910F-46A9-A453-B1673E19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9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9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9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9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9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11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8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4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87B7-138A-4372-AA73-F90F474A467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E0CE-7814-47A4-8ECD-E0880F6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sv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FD065D9E-2A84-4D25-9E6D-E2D3BE6B7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-508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Everett Youth Hockey</a:t>
            </a:r>
            <a:b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5000" dirty="0">
                <a:latin typeface="Gill Sans MT" panose="020B0502020104020203" pitchFamily="34" charset="0"/>
              </a:rPr>
              <a:t>MARKETING PLAN</a:t>
            </a:r>
            <a:endParaRPr lang="en-U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0" y="4221162"/>
            <a:ext cx="3888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bg1"/>
                </a:solidFill>
                <a:latin typeface="Arial"/>
                <a:cs typeface="Arial"/>
              </a:rPr>
              <a:t>Larissa Long</a:t>
            </a: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08000" y="3229869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white building&#10;&#10;Description automatically generated">
            <a:extLst>
              <a:ext uri="{FF2B5EF4-FFF2-40B4-BE49-F238E27FC236}">
                <a16:creationId xmlns:a16="http://schemas.microsoft.com/office/drawing/2014/main" id="{1A630AB8-3ED6-44FD-8EDB-9E8A26698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9"/>
          <a:stretch/>
        </p:blipFill>
        <p:spPr>
          <a:xfrm>
            <a:off x="0" y="3114675"/>
            <a:ext cx="12192000" cy="3743325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</p:spPr>
      </p:pic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3" y="652806"/>
            <a:ext cx="11270111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Goals &amp; Implementation</a:t>
            </a:r>
            <a:br>
              <a:rPr lang="en-US" sz="6000" b="1" dirty="0"/>
            </a:br>
            <a:r>
              <a:rPr lang="en-US" sz="2800" b="1" dirty="0"/>
              <a:t>2. Ideas for how to retain kids in the program and grow across all levels</a:t>
            </a:r>
            <a:br>
              <a:rPr lang="en-US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63" y="2169345"/>
            <a:ext cx="3478661" cy="56461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Parent Engagement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950" y="3310222"/>
            <a:ext cx="3361615" cy="2755616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Chose an annual VIP team to be highlighted by local media</a:t>
            </a:r>
          </a:p>
          <a:p>
            <a:pPr lvl="0"/>
            <a:r>
              <a:rPr lang="en-US" sz="1600" dirty="0"/>
              <a:t>VIP team can be voted on by players and coaches</a:t>
            </a:r>
          </a:p>
          <a:p>
            <a:pPr lvl="0"/>
            <a:r>
              <a:rPr lang="en-US" sz="1600" dirty="0"/>
              <a:t>Use the VIP team to help promote throughout the community through appearances</a:t>
            </a:r>
          </a:p>
          <a:p>
            <a:pPr lvl="0"/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053892"/>
            <a:ext cx="3143250" cy="680072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Player VIPs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093710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000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BF25D9F-6B58-4414-8F95-5FA760C4E9EE}"/>
              </a:ext>
            </a:extLst>
          </p:cNvPr>
          <p:cNvSpPr txBox="1">
            <a:spLocks/>
          </p:cNvSpPr>
          <p:nvPr/>
        </p:nvSpPr>
        <p:spPr>
          <a:xfrm>
            <a:off x="798064" y="3326230"/>
            <a:ext cx="3361615" cy="234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600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1018DED1-5D18-42D0-A46A-D866CAAD0F74}"/>
              </a:ext>
            </a:extLst>
          </p:cNvPr>
          <p:cNvSpPr txBox="1">
            <a:spLocks/>
          </p:cNvSpPr>
          <p:nvPr/>
        </p:nvSpPr>
        <p:spPr>
          <a:xfrm>
            <a:off x="8568793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6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1F3BF8-2815-41B6-8C06-20633431BC2A}"/>
              </a:ext>
            </a:extLst>
          </p:cNvPr>
          <p:cNvSpPr txBox="1">
            <a:spLocks/>
          </p:cNvSpPr>
          <p:nvPr/>
        </p:nvSpPr>
        <p:spPr>
          <a:xfrm>
            <a:off x="8677975" y="2050441"/>
            <a:ext cx="3143250" cy="70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Regular Coach Training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21ABBF7-653C-4B60-AFE0-9FB0B8E059D6}"/>
              </a:ext>
            </a:extLst>
          </p:cNvPr>
          <p:cNvSpPr txBox="1">
            <a:spLocks/>
          </p:cNvSpPr>
          <p:nvPr/>
        </p:nvSpPr>
        <p:spPr>
          <a:xfrm>
            <a:off x="798063" y="3364544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Have multiple parent nights throughout the year to keep parents engaged</a:t>
            </a:r>
          </a:p>
          <a:p>
            <a:r>
              <a:rPr lang="en-US" sz="1600" dirty="0"/>
              <a:t>Use the opportunity to address any concerns and learn what’s working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248C5C5-9A07-4445-8EC0-F316D9B514C6}"/>
              </a:ext>
            </a:extLst>
          </p:cNvPr>
          <p:cNvSpPr txBox="1">
            <a:spLocks/>
          </p:cNvSpPr>
          <p:nvPr/>
        </p:nvSpPr>
        <p:spPr>
          <a:xfrm>
            <a:off x="8636877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Offer multiple coaching classes throughout the year for coaches to brush up on new styles and stay current</a:t>
            </a:r>
          </a:p>
          <a:p>
            <a:r>
              <a:rPr lang="en-US" sz="1600" dirty="0"/>
              <a:t>Use this time to engage with coaches on concerns and learn what’s working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251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544D2CA-9A07-47BD-B1E4-88366F5FCD45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5F768D14-9A56-473D-B8CD-7B1732979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7334"/>
              </p:ext>
            </p:extLst>
          </p:nvPr>
        </p:nvGraphicFramePr>
        <p:xfrm>
          <a:off x="951771" y="5516769"/>
          <a:ext cx="9510592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149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val="300037645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</a:rPr>
                        <a:t>Season Begins</a:t>
                      </a:r>
                      <a:endParaRPr lang="en-US" sz="1400" b="1" dirty="0">
                        <a:solidFill>
                          <a:schemeClr val="bg2">
                            <a:lumMod val="20000"/>
                            <a:lumOff val="80000"/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/>
                      <a:r>
                        <a:rPr lang="en-US" sz="1400" b="1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Debrief</a:t>
                      </a:r>
                      <a:endParaRPr lang="en-US" sz="1400" b="1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  <p:sp>
        <p:nvSpPr>
          <p:cNvPr id="6" name="Oval 5" descr="Beige oval">
            <a:extLst>
              <a:ext uri="{FF2B5EF4-FFF2-40B4-BE49-F238E27FC236}">
                <a16:creationId xmlns:a16="http://schemas.microsoft.com/office/drawing/2014/main" id="{7F1F7E6E-09DB-407E-9D0A-1AACE771962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F24A-ACB5-4319-9371-B0D71908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2" y="5665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TIMELINE GOAL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181BA-BE91-4062-B6BE-B8C10EBD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9F17430-EB02-4E9E-9F5E-C086C9EB9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212612"/>
              </p:ext>
            </p:extLst>
          </p:nvPr>
        </p:nvGraphicFramePr>
        <p:xfrm>
          <a:off x="942535" y="3171056"/>
          <a:ext cx="9510592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149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val="300037645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226800"/>
                      <a:r>
                        <a:rPr lang="en-US" sz="1400" b="1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Create Marketing Plan</a:t>
                      </a:r>
                      <a:endParaRPr lang="en-US" sz="14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867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</a:rPr>
                        <a:t>Build Out</a:t>
                      </a:r>
                      <a:endParaRPr lang="en-US" sz="1400" b="1" dirty="0">
                        <a:solidFill>
                          <a:schemeClr val="bg2">
                            <a:lumMod val="20000"/>
                            <a:lumOff val="80000"/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2281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Implement Marketing</a:t>
                      </a:r>
                      <a:endParaRPr lang="en-US" sz="14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7301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Implement PR Plan</a:t>
                      </a:r>
                      <a:endParaRPr lang="en-US" sz="1400" b="1" dirty="0">
                        <a:solidFill>
                          <a:schemeClr val="bg2">
                            <a:lumMod val="20000"/>
                            <a:lumOff val="80000"/>
                            <a:alpha val="70000"/>
                          </a:schemeClr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/>
                      <a:r>
                        <a:rPr lang="en-US" sz="1400" b="1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Try Outs</a:t>
                      </a:r>
                      <a:endParaRPr lang="en-US" sz="1400" b="1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  <p:sp>
        <p:nvSpPr>
          <p:cNvPr id="9" name="object 18" descr="Beige rectangle">
            <a:extLst>
              <a:ext uri="{FF2B5EF4-FFF2-40B4-BE49-F238E27FC236}">
                <a16:creationId xmlns:a16="http://schemas.microsoft.com/office/drawing/2014/main" id="{2D844B0B-BA7B-4E53-BCA1-628F65C6A4CA}"/>
              </a:ext>
            </a:extLst>
          </p:cNvPr>
          <p:cNvSpPr/>
          <p:nvPr/>
        </p:nvSpPr>
        <p:spPr>
          <a:xfrm flipV="1">
            <a:off x="942535" y="1697720"/>
            <a:ext cx="3366000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ounded Rectangle 3" descr="Blue rectangle">
            <a:extLst>
              <a:ext uri="{FF2B5EF4-FFF2-40B4-BE49-F238E27FC236}">
                <a16:creationId xmlns:a16="http://schemas.microsoft.com/office/drawing/2014/main" id="{EB77E677-0739-46F4-AE7B-6BA7CDE3BB98}"/>
              </a:ext>
            </a:extLst>
          </p:cNvPr>
          <p:cNvSpPr/>
          <p:nvPr/>
        </p:nvSpPr>
        <p:spPr>
          <a:xfrm>
            <a:off x="3044000" y="3246698"/>
            <a:ext cx="1130836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ounded Rectangle 15" descr="White rectangle">
            <a:extLst>
              <a:ext uri="{FF2B5EF4-FFF2-40B4-BE49-F238E27FC236}">
                <a16:creationId xmlns:a16="http://schemas.microsoft.com/office/drawing/2014/main" id="{8D7368F4-D8C2-452B-9E7A-BFE03C25A22E}"/>
              </a:ext>
            </a:extLst>
          </p:cNvPr>
          <p:cNvSpPr/>
          <p:nvPr/>
        </p:nvSpPr>
        <p:spPr>
          <a:xfrm>
            <a:off x="3886200" y="3691028"/>
            <a:ext cx="1855881" cy="3276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ounded Rectangle 16" descr="Blue rectangle">
            <a:extLst>
              <a:ext uri="{FF2B5EF4-FFF2-40B4-BE49-F238E27FC236}">
                <a16:creationId xmlns:a16="http://schemas.microsoft.com/office/drawing/2014/main" id="{DDAE81EB-0F97-479A-B63D-B102718BABE3}"/>
              </a:ext>
            </a:extLst>
          </p:cNvPr>
          <p:cNvSpPr/>
          <p:nvPr/>
        </p:nvSpPr>
        <p:spPr>
          <a:xfrm>
            <a:off x="4780365" y="4168963"/>
            <a:ext cx="1727115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ounded Rectangle 17" descr="White rectangle">
            <a:extLst>
              <a:ext uri="{FF2B5EF4-FFF2-40B4-BE49-F238E27FC236}">
                <a16:creationId xmlns:a16="http://schemas.microsoft.com/office/drawing/2014/main" id="{7846A869-67E3-495C-94B0-430ABC77A13C}"/>
              </a:ext>
            </a:extLst>
          </p:cNvPr>
          <p:cNvSpPr/>
          <p:nvPr/>
        </p:nvSpPr>
        <p:spPr>
          <a:xfrm>
            <a:off x="7663244" y="5586515"/>
            <a:ext cx="1484755" cy="3276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ounded Rectangle 18" descr="Blue rectangle">
            <a:extLst>
              <a:ext uri="{FF2B5EF4-FFF2-40B4-BE49-F238E27FC236}">
                <a16:creationId xmlns:a16="http://schemas.microsoft.com/office/drawing/2014/main" id="{95D8F389-A8DF-4E35-ADA8-157AC252A6EC}"/>
              </a:ext>
            </a:extLst>
          </p:cNvPr>
          <p:cNvSpPr/>
          <p:nvPr/>
        </p:nvSpPr>
        <p:spPr>
          <a:xfrm>
            <a:off x="9147999" y="6042390"/>
            <a:ext cx="1267689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DE79E8D-A65B-4E6D-9417-005E32685C50}"/>
              </a:ext>
            </a:extLst>
          </p:cNvPr>
          <p:cNvSpPr txBox="1">
            <a:spLocks/>
          </p:cNvSpPr>
          <p:nvPr/>
        </p:nvSpPr>
        <p:spPr>
          <a:xfrm>
            <a:off x="3044000" y="2778046"/>
            <a:ext cx="1264535" cy="340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b="1" i="1" dirty="0">
                <a:solidFill>
                  <a:srgbClr val="FFFFFF"/>
                </a:solidFill>
                <a:cs typeface="Arial"/>
              </a:rPr>
              <a:t>08/10/2019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0AAED1E-419C-4885-9EC0-DB6EDF3BFA8D}"/>
              </a:ext>
            </a:extLst>
          </p:cNvPr>
          <p:cNvSpPr txBox="1">
            <a:spLocks/>
          </p:cNvSpPr>
          <p:nvPr/>
        </p:nvSpPr>
        <p:spPr>
          <a:xfrm>
            <a:off x="4611245" y="2773660"/>
            <a:ext cx="1264534" cy="340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b="1" i="1" dirty="0">
                <a:solidFill>
                  <a:srgbClr val="FFFFFF"/>
                </a:solidFill>
                <a:cs typeface="Arial"/>
              </a:rPr>
              <a:t>08/26/2019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A04A69BD-5A4C-4A4D-982B-D6BA073CE299}"/>
              </a:ext>
            </a:extLst>
          </p:cNvPr>
          <p:cNvSpPr txBox="1">
            <a:spLocks/>
          </p:cNvSpPr>
          <p:nvPr/>
        </p:nvSpPr>
        <p:spPr>
          <a:xfrm>
            <a:off x="7663244" y="2773660"/>
            <a:ext cx="1277556" cy="340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b="1" i="1" dirty="0">
                <a:solidFill>
                  <a:srgbClr val="FFFFFF"/>
                </a:solidFill>
                <a:cs typeface="Arial"/>
              </a:rPr>
              <a:t>10/01/2019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19FFD22-414D-4FE3-8A96-8263DAB27BBE}"/>
              </a:ext>
            </a:extLst>
          </p:cNvPr>
          <p:cNvSpPr txBox="1">
            <a:spLocks/>
          </p:cNvSpPr>
          <p:nvPr/>
        </p:nvSpPr>
        <p:spPr>
          <a:xfrm>
            <a:off x="9148000" y="2778046"/>
            <a:ext cx="1486915" cy="3707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b="1" i="1">
                <a:solidFill>
                  <a:srgbClr val="FFFFFF"/>
                </a:solidFill>
                <a:cs typeface="Arial"/>
              </a:rPr>
              <a:t>04/01/2019</a:t>
            </a:r>
            <a:endParaRPr lang="en-US" b="1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E30348F-A6EE-40D5-A77E-FD18A61DECDB}"/>
              </a:ext>
            </a:extLst>
          </p:cNvPr>
          <p:cNvSpPr txBox="1">
            <a:spLocks/>
          </p:cNvSpPr>
          <p:nvPr/>
        </p:nvSpPr>
        <p:spPr>
          <a:xfrm>
            <a:off x="6237583" y="2773660"/>
            <a:ext cx="1264534" cy="340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b="1" i="1" dirty="0">
                <a:solidFill>
                  <a:srgbClr val="FFFFFF"/>
                </a:solidFill>
                <a:cs typeface="Arial"/>
              </a:rPr>
              <a:t>09/10/2019</a:t>
            </a:r>
          </a:p>
        </p:txBody>
      </p:sp>
      <p:sp>
        <p:nvSpPr>
          <p:cNvPr id="21" name="Rounded Rectangle 17" descr="White rectangle">
            <a:extLst>
              <a:ext uri="{FF2B5EF4-FFF2-40B4-BE49-F238E27FC236}">
                <a16:creationId xmlns:a16="http://schemas.microsoft.com/office/drawing/2014/main" id="{0CC8ADE9-D029-49BC-B6F3-C9E75B0A6C9E}"/>
              </a:ext>
            </a:extLst>
          </p:cNvPr>
          <p:cNvSpPr/>
          <p:nvPr/>
        </p:nvSpPr>
        <p:spPr>
          <a:xfrm>
            <a:off x="4780364" y="4645699"/>
            <a:ext cx="1727115" cy="3276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Rounded Rectangle 18" descr="Blue rectangle">
            <a:extLst>
              <a:ext uri="{FF2B5EF4-FFF2-40B4-BE49-F238E27FC236}">
                <a16:creationId xmlns:a16="http://schemas.microsoft.com/office/drawing/2014/main" id="{9ACF56C8-B86B-4F27-A6D0-A7C23714CD3F}"/>
              </a:ext>
            </a:extLst>
          </p:cNvPr>
          <p:cNvSpPr/>
          <p:nvPr/>
        </p:nvSpPr>
        <p:spPr>
          <a:xfrm>
            <a:off x="6368543" y="5111538"/>
            <a:ext cx="1267689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0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/>
          <a:lstStyle/>
          <a:p>
            <a:r>
              <a:rPr lang="en-US" dirty="0"/>
              <a:t>Marketing Evaluation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7818" y="816645"/>
            <a:ext cx="5013669" cy="6315074"/>
          </a:xfrm>
        </p:spPr>
        <p:txBody>
          <a:bodyPr>
            <a:normAutofit/>
          </a:bodyPr>
          <a:lstStyle/>
          <a:p>
            <a:r>
              <a:rPr lang="en-US" sz="2400" dirty="0"/>
              <a:t>Angels of the Wind Arena will evaluate and measure marketing success by the following criteria</a:t>
            </a:r>
            <a:r>
              <a:rPr lang="en-US" sz="2400" b="1" dirty="0"/>
              <a:t>:</a:t>
            </a:r>
            <a:br>
              <a:rPr lang="en-US" sz="2400" b="1" dirty="0"/>
            </a:br>
            <a:endParaRPr lang="en-U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new players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Growth of </a:t>
            </a:r>
            <a:r>
              <a:rPr lang="en-US" sz="2000" dirty="0" err="1"/>
              <a:t>sastainabilty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Players staying after 14U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Media coverage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Amount of social media engagement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Player data from surveys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Data collected from each marketing partner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Amount of engagement with promotions</a:t>
            </a:r>
            <a:endParaRPr lang="en-US" sz="1900" b="1" i="1" dirty="0"/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Placeholder 14" descr="Check ico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638" y="726932"/>
            <a:ext cx="576000" cy="576000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AA2512FD-93FB-44A9-9F4E-2497C5AD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7" y="2560320"/>
            <a:ext cx="47625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9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500" b="1" i="1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Larissa Long	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45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253.266.0009</a:t>
            </a: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7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larissalong78@yahoo.com</a:t>
            </a: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8" name="Graphic 7" descr="Person icon">
            <a:extLst>
              <a:ext uri="{FF2B5EF4-FFF2-40B4-BE49-F238E27FC236}">
                <a16:creationId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9" name="Graphic 8" descr="Mail icon">
            <a:extLst>
              <a:ext uri="{FF2B5EF4-FFF2-40B4-BE49-F238E27FC236}">
                <a16:creationId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203" y="4446550"/>
            <a:ext cx="342900" cy="342900"/>
          </a:xfrm>
          <a:prstGeom prst="rect">
            <a:avLst/>
          </a:prstGeom>
        </p:spPr>
      </p:pic>
      <p:pic>
        <p:nvPicPr>
          <p:cNvPr id="10" name="Graphic 9" descr="Phone icon">
            <a:extLst>
              <a:ext uri="{FF2B5EF4-FFF2-40B4-BE49-F238E27FC236}">
                <a16:creationId xmlns:a16="http://schemas.microsoft.com/office/drawing/2014/main" id="{7821267F-71E4-4DA4-8BC7-EB0916220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203" y="3962734"/>
            <a:ext cx="342900" cy="34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  <a:endParaRPr lang="en-US" sz="50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C5106E1-E5BA-467C-AA77-1C467097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25" y="4057750"/>
            <a:ext cx="5905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ADB6C9-CEAE-4869-A04C-98B3B533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7" y="1523900"/>
            <a:ext cx="2743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white building&#10;&#10;Description automatically generated">
            <a:extLst>
              <a:ext uri="{FF2B5EF4-FFF2-40B4-BE49-F238E27FC236}">
                <a16:creationId xmlns:a16="http://schemas.microsoft.com/office/drawing/2014/main" id="{B31F5336-89B6-4946-8AF3-E5774FD9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142" y="0"/>
            <a:ext cx="16337832" cy="6841467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242" y="1875809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Issue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240114" y="2625979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72200" y="2958987"/>
            <a:ext cx="5181600" cy="1603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/>
              <a:t>Everett Youth Hockey has had consistent numbers of registrations over the last several years without much growth.  The pipeline for the whole program is the Beginner Hockey</a:t>
            </a:r>
          </a:p>
        </p:txBody>
      </p:sp>
    </p:spTree>
    <p:extLst>
      <p:ext uri="{BB962C8B-B14F-4D97-AF65-F5344CB8AC3E}">
        <p14:creationId xmlns:p14="http://schemas.microsoft.com/office/powerpoint/2010/main" val="385569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white building&#10;&#10;Description automatically generated">
            <a:extLst>
              <a:ext uri="{FF2B5EF4-FFF2-40B4-BE49-F238E27FC236}">
                <a16:creationId xmlns:a16="http://schemas.microsoft.com/office/drawing/2014/main" id="{B31F5336-89B6-4946-8AF3-E5774FD9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142" y="0"/>
            <a:ext cx="16337832" cy="6841467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242" y="1875809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240114" y="2625979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72200" y="2958987"/>
            <a:ext cx="5181600" cy="1603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Strategies to encourage parents and kids to register in our beginner programs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Ideas for how to retain kids in the program and grow across all levels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 descr="People with documents">
            <a:extLst>
              <a:ext uri="{FF2B5EF4-FFF2-40B4-BE49-F238E27FC236}">
                <a16:creationId xmlns:a16="http://schemas.microsoft.com/office/drawing/2014/main" id="{84FCECAF-85B9-46A8-B0F4-527C93D5AB23}"/>
              </a:ext>
            </a:extLst>
          </p:cNvPr>
          <p:cNvSpPr/>
          <p:nvPr/>
        </p:nvSpPr>
        <p:spPr>
          <a:xfrm>
            <a:off x="-1" y="-19028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C74AA-C3E3-47F1-B0DE-6B06CB54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71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Customer Profile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CF3BF-BE19-4915-8C4B-CEDBFA041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83" y="1259935"/>
            <a:ext cx="2721113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Children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C6B995-74F3-4D4D-99FE-EC7510ECA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946" y="1940901"/>
            <a:ext cx="3558375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Beginners aged 6 to 13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57C2D-C511-4253-8CCC-815176BBB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1515" y="1178560"/>
            <a:ext cx="2429194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575C28-4E73-49B1-94DD-EEF9A7443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76120" y="1883926"/>
            <a:ext cx="4548448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Parents with focus on moms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CCB05054-8442-45C0-A188-57DE38149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110071"/>
              </p:ext>
            </p:extLst>
          </p:nvPr>
        </p:nvGraphicFramePr>
        <p:xfrm>
          <a:off x="1706813" y="5003298"/>
          <a:ext cx="8775198" cy="11550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6390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2228388">
                  <a:extLst>
                    <a:ext uri="{9D8B030D-6E8A-4147-A177-3AD203B41FA5}">
                      <a16:colId xmlns:a16="http://schemas.microsoft.com/office/drawing/2014/main" val="1609701450"/>
                    </a:ext>
                  </a:extLst>
                </a:gridCol>
                <a:gridCol w="1006060">
                  <a:extLst>
                    <a:ext uri="{9D8B030D-6E8A-4147-A177-3AD203B41FA5}">
                      <a16:colId xmlns:a16="http://schemas.microsoft.com/office/drawing/2014/main" val="3998250674"/>
                    </a:ext>
                  </a:extLst>
                </a:gridCol>
                <a:gridCol w="1607180">
                  <a:extLst>
                    <a:ext uri="{9D8B030D-6E8A-4147-A177-3AD203B41FA5}">
                      <a16:colId xmlns:a16="http://schemas.microsoft.com/office/drawing/2014/main" val="3885689842"/>
                    </a:ext>
                  </a:extLst>
                </a:gridCol>
                <a:gridCol w="1607180">
                  <a:extLst>
                    <a:ext uri="{9D8B030D-6E8A-4147-A177-3AD203B41FA5}">
                      <a16:colId xmlns:a16="http://schemas.microsoft.com/office/drawing/2014/main" val="2581020686"/>
                    </a:ext>
                  </a:extLst>
                </a:gridCol>
              </a:tblGrid>
              <a:tr h="277878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400" spc="-5" dirty="0"/>
                        <a:t>County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400" kern="1200" spc="-5" dirty="0"/>
                        <a:t>Median Household Income</a:t>
                      </a:r>
                      <a:endParaRPr sz="1400" b="1" kern="1200" spc="-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kern="1200" spc="-5" dirty="0"/>
                        <a:t>College</a:t>
                      </a:r>
                    </a:p>
                    <a:p>
                      <a:pPr marL="2160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kern="1200" spc="-5" dirty="0"/>
                        <a:t>Educated</a:t>
                      </a:r>
                      <a:endParaRPr sz="1400" b="1" kern="1200" spc="-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400" kern="1200" spc="-5" dirty="0"/>
                        <a:t>Persons per Household</a:t>
                      </a:r>
                      <a:endParaRPr sz="1400" b="1" kern="1200" spc="-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400" kern="1200" spc="-5" dirty="0"/>
                        <a:t>Percent Female</a:t>
                      </a:r>
                      <a:endParaRPr sz="1400" b="1" kern="1200" spc="-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940839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" dirty="0">
                          <a:solidFill>
                            <a:schemeClr val="tx1"/>
                          </a:solidFill>
                        </a:rPr>
                        <a:t>Snohomish</a:t>
                      </a:r>
                      <a:endParaRPr lang="en-US" sz="12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$78,020</a:t>
                      </a: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31.3%</a:t>
                      </a: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2.68</a:t>
                      </a: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49.8%</a:t>
                      </a:r>
                    </a:p>
                  </a:txBody>
                  <a:tcPr marL="0" marR="45538" anchor="ctr"/>
                </a:tc>
                <a:extLst>
                  <a:ext uri="{0D108BD9-81ED-4DB2-BD59-A6C34878D82A}">
                    <a16:rowId xmlns:a16="http://schemas.microsoft.com/office/drawing/2014/main" val="549552476"/>
                  </a:ext>
                </a:extLst>
              </a:tr>
              <a:tr h="366618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" dirty="0">
                          <a:solidFill>
                            <a:schemeClr val="tx1"/>
                          </a:solidFill>
                        </a:rPr>
                        <a:t>Island</a:t>
                      </a:r>
                      <a:endParaRPr lang="en-US" sz="12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marL="227965" algn="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kern="1200" spc="-5" dirty="0">
                          <a:solidFill>
                            <a:schemeClr val="tx1"/>
                          </a:solidFill>
                        </a:rPr>
                        <a:t>$61,516</a:t>
                      </a:r>
                      <a:endParaRPr lang="en-US" sz="12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marL="227965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" dirty="0">
                          <a:solidFill>
                            <a:schemeClr val="tx1"/>
                          </a:solidFill>
                        </a:rPr>
                        <a:t>32.4%</a:t>
                      </a:r>
                      <a:endParaRPr lang="en-US" sz="12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marL="227965" algn="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kern="1200" spc="-5" dirty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2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538" anchor="ctr"/>
                </a:tc>
                <a:tc>
                  <a:txBody>
                    <a:bodyPr/>
                    <a:lstStyle/>
                    <a:p>
                      <a:pPr marL="227965" algn="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kern="1200" spc="-5" dirty="0">
                          <a:solidFill>
                            <a:schemeClr val="tx1"/>
                          </a:solidFill>
                        </a:rPr>
                        <a:t>50.1%</a:t>
                      </a:r>
                      <a:endParaRPr lang="en-US" sz="12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538" anchor="ctr"/>
                </a:tc>
                <a:extLst>
                  <a:ext uri="{0D108BD9-81ED-4DB2-BD59-A6C34878D82A}">
                    <a16:rowId xmlns:a16="http://schemas.microsoft.com/office/drawing/2014/main" val="3655265811"/>
                  </a:ext>
                </a:extLst>
              </a:tr>
            </a:tbl>
          </a:graphicData>
        </a:graphic>
      </p:graphicFrame>
      <p:sp>
        <p:nvSpPr>
          <p:cNvPr id="18" name="object 27" descr="Beige rectangle">
            <a:extLst>
              <a:ext uri="{FF2B5EF4-FFF2-40B4-BE49-F238E27FC236}">
                <a16:creationId xmlns:a16="http://schemas.microsoft.com/office/drawing/2014/main" id="{00AAC0D0-1C09-4CDD-9D1B-63441E7E7F42}"/>
              </a:ext>
            </a:extLst>
          </p:cNvPr>
          <p:cNvSpPr/>
          <p:nvPr/>
        </p:nvSpPr>
        <p:spPr>
          <a:xfrm>
            <a:off x="971549" y="1024910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23E1C35-12C4-4407-B0BB-011900393149}"/>
              </a:ext>
            </a:extLst>
          </p:cNvPr>
          <p:cNvSpPr txBox="1">
            <a:spLocks/>
          </p:cNvSpPr>
          <p:nvPr/>
        </p:nvSpPr>
        <p:spPr>
          <a:xfrm>
            <a:off x="4807831" y="1234686"/>
            <a:ext cx="156667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Teens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3EA0952-BE04-4AA6-80DA-A21000B4A2E9}"/>
              </a:ext>
            </a:extLst>
          </p:cNvPr>
          <p:cNvSpPr txBox="1">
            <a:spLocks/>
          </p:cNvSpPr>
          <p:nvPr/>
        </p:nvSpPr>
        <p:spPr>
          <a:xfrm>
            <a:off x="3991704" y="1912899"/>
            <a:ext cx="3198932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Ages 14 and Up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C2D1C72-3ACE-4549-8158-A6737C3C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62" y="25854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020F891-9BD9-4771-A7F3-67EB28D2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40" y="2547349"/>
            <a:ext cx="2969123" cy="19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CF8E744-45AC-418E-9763-67C74E5C9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14103"/>
          <a:stretch/>
        </p:blipFill>
        <p:spPr bwMode="auto">
          <a:xfrm>
            <a:off x="8446745" y="2531243"/>
            <a:ext cx="2621280" cy="19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0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9236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4" name="Oval 33" descr="White circle">
            <a:extLst>
              <a:ext uri="{FF2B5EF4-FFF2-40B4-BE49-F238E27FC236}">
                <a16:creationId xmlns:a16="http://schemas.microsoft.com/office/drawing/2014/main" id="{C84B30DD-0D5F-4C7E-8773-9EB2A68A4266}"/>
              </a:ext>
            </a:extLst>
          </p:cNvPr>
          <p:cNvSpPr/>
          <p:nvPr/>
        </p:nvSpPr>
        <p:spPr>
          <a:xfrm>
            <a:off x="3229615" y="1858399"/>
            <a:ext cx="2703770" cy="2696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Content Placeholder 24" descr="Chart">
            <a:extLst>
              <a:ext uri="{FF2B5EF4-FFF2-40B4-BE49-F238E27FC236}">
                <a16:creationId xmlns:a16="http://schemas.microsoft.com/office/drawing/2014/main" id="{ADF6246A-0EC1-4DCB-9145-E3BF493B4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25793"/>
              </p:ext>
            </p:extLst>
          </p:nvPr>
        </p:nvGraphicFramePr>
        <p:xfrm>
          <a:off x="2469615" y="1653432"/>
          <a:ext cx="4028511" cy="282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Content Placeholder 24" descr="Chart">
            <a:extLst>
              <a:ext uri="{FF2B5EF4-FFF2-40B4-BE49-F238E27FC236}">
                <a16:creationId xmlns:a16="http://schemas.microsoft.com/office/drawing/2014/main" id="{2CEF627F-5AA0-4709-BB49-73792B367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617708"/>
              </p:ext>
            </p:extLst>
          </p:nvPr>
        </p:nvGraphicFramePr>
        <p:xfrm>
          <a:off x="2491089" y="1821447"/>
          <a:ext cx="4028511" cy="282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Oval 34" descr="White circle">
            <a:extLst>
              <a:ext uri="{FF2B5EF4-FFF2-40B4-BE49-F238E27FC236}">
                <a16:creationId xmlns:a16="http://schemas.microsoft.com/office/drawing/2014/main" id="{40E22248-B594-4770-A6FE-770007202B56}"/>
              </a:ext>
            </a:extLst>
          </p:cNvPr>
          <p:cNvSpPr/>
          <p:nvPr/>
        </p:nvSpPr>
        <p:spPr>
          <a:xfrm>
            <a:off x="6260051" y="1850401"/>
            <a:ext cx="2703770" cy="2696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 descr="White circle">
            <a:extLst>
              <a:ext uri="{FF2B5EF4-FFF2-40B4-BE49-F238E27FC236}">
                <a16:creationId xmlns:a16="http://schemas.microsoft.com/office/drawing/2014/main" id="{347DAD47-6620-4D9F-9EB9-8E968F23F05D}"/>
              </a:ext>
            </a:extLst>
          </p:cNvPr>
          <p:cNvSpPr/>
          <p:nvPr/>
        </p:nvSpPr>
        <p:spPr>
          <a:xfrm>
            <a:off x="9288823" y="1852616"/>
            <a:ext cx="2703770" cy="2696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 descr="Beige oval">
            <a:extLst>
              <a:ext uri="{FF2B5EF4-FFF2-40B4-BE49-F238E27FC236}">
                <a16:creationId xmlns:a16="http://schemas.microsoft.com/office/drawing/2014/main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 descr="White circle">
            <a:extLst>
              <a:ext uri="{FF2B5EF4-FFF2-40B4-BE49-F238E27FC236}">
                <a16:creationId xmlns:a16="http://schemas.microsoft.com/office/drawing/2014/main" id="{103ABA59-6ED8-4FA4-A25B-9B8C475CCBCF}"/>
              </a:ext>
            </a:extLst>
          </p:cNvPr>
          <p:cNvSpPr/>
          <p:nvPr/>
        </p:nvSpPr>
        <p:spPr>
          <a:xfrm>
            <a:off x="215033" y="1847440"/>
            <a:ext cx="2703770" cy="2696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92443CF-1BB0-4648-AEBA-9AFB75D7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00" y="883480"/>
            <a:ext cx="227662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Everett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6D174-C1FB-4494-B78F-EFF7C64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886" y="617490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3C19A568-7E73-443A-A183-2C3EDA0087DF}"/>
              </a:ext>
            </a:extLst>
          </p:cNvPr>
          <p:cNvSpPr/>
          <p:nvPr/>
        </p:nvSpPr>
        <p:spPr>
          <a:xfrm>
            <a:off x="489864" y="1748344"/>
            <a:ext cx="2098856" cy="74383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18" name="Content Placeholder 24" descr="Chart">
            <a:extLst>
              <a:ext uri="{FF2B5EF4-FFF2-40B4-BE49-F238E27FC236}">
                <a16:creationId xmlns:a16="http://schemas.microsoft.com/office/drawing/2014/main" id="{FBE23944-FB6E-464B-B139-909F70FB4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48806"/>
              </p:ext>
            </p:extLst>
          </p:nvPr>
        </p:nvGraphicFramePr>
        <p:xfrm>
          <a:off x="5459876" y="1674081"/>
          <a:ext cx="4028511" cy="282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itle 18">
            <a:extLst>
              <a:ext uri="{FF2B5EF4-FFF2-40B4-BE49-F238E27FC236}">
                <a16:creationId xmlns:a16="http://schemas.microsoft.com/office/drawing/2014/main" id="{EA5D31F1-B56D-4BBE-A68E-EC04545C38B9}"/>
              </a:ext>
            </a:extLst>
          </p:cNvPr>
          <p:cNvSpPr txBox="1">
            <a:spLocks/>
          </p:cNvSpPr>
          <p:nvPr/>
        </p:nvSpPr>
        <p:spPr>
          <a:xfrm>
            <a:off x="3374972" y="925380"/>
            <a:ext cx="2276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/>
          </a:p>
        </p:txBody>
      </p:sp>
      <p:graphicFrame>
        <p:nvGraphicFramePr>
          <p:cNvPr id="39" name="Content Placeholder 24" descr="Chart">
            <a:extLst>
              <a:ext uri="{FF2B5EF4-FFF2-40B4-BE49-F238E27FC236}">
                <a16:creationId xmlns:a16="http://schemas.microsoft.com/office/drawing/2014/main" id="{3E37FE05-06AA-4E13-B52F-6FB7A54D9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980638"/>
              </p:ext>
            </p:extLst>
          </p:nvPr>
        </p:nvGraphicFramePr>
        <p:xfrm>
          <a:off x="-527421" y="1806207"/>
          <a:ext cx="4028511" cy="282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object 5" descr="Beige rectangle">
            <a:extLst>
              <a:ext uri="{FF2B5EF4-FFF2-40B4-BE49-F238E27FC236}">
                <a16:creationId xmlns:a16="http://schemas.microsoft.com/office/drawing/2014/main" id="{3EA96ABF-CB41-4572-A344-0BC2B6F0558D}"/>
              </a:ext>
            </a:extLst>
          </p:cNvPr>
          <p:cNvSpPr/>
          <p:nvPr/>
        </p:nvSpPr>
        <p:spPr>
          <a:xfrm>
            <a:off x="9518524" y="1748343"/>
            <a:ext cx="2098856" cy="74383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1" name="object 5" descr="Beige rectangle">
            <a:extLst>
              <a:ext uri="{FF2B5EF4-FFF2-40B4-BE49-F238E27FC236}">
                <a16:creationId xmlns:a16="http://schemas.microsoft.com/office/drawing/2014/main" id="{E6F08A51-338D-4C2F-B5FC-96B1ADB70EBF}"/>
              </a:ext>
            </a:extLst>
          </p:cNvPr>
          <p:cNvSpPr/>
          <p:nvPr/>
        </p:nvSpPr>
        <p:spPr>
          <a:xfrm>
            <a:off x="6475799" y="1738600"/>
            <a:ext cx="2098856" cy="74383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2" name="object 5" descr="Beige rectangle">
            <a:extLst>
              <a:ext uri="{FF2B5EF4-FFF2-40B4-BE49-F238E27FC236}">
                <a16:creationId xmlns:a16="http://schemas.microsoft.com/office/drawing/2014/main" id="{57FE6B6E-0E64-4F25-8C69-E83A601F53EE}"/>
              </a:ext>
            </a:extLst>
          </p:cNvPr>
          <p:cNvSpPr/>
          <p:nvPr/>
        </p:nvSpPr>
        <p:spPr>
          <a:xfrm>
            <a:off x="3419560" y="1757673"/>
            <a:ext cx="2098856" cy="74383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4" name="Title 18">
            <a:extLst>
              <a:ext uri="{FF2B5EF4-FFF2-40B4-BE49-F238E27FC236}">
                <a16:creationId xmlns:a16="http://schemas.microsoft.com/office/drawing/2014/main" id="{CF059B4C-4A55-402D-BA94-83FBF17EDCD0}"/>
              </a:ext>
            </a:extLst>
          </p:cNvPr>
          <p:cNvSpPr txBox="1">
            <a:spLocks/>
          </p:cNvSpPr>
          <p:nvPr/>
        </p:nvSpPr>
        <p:spPr>
          <a:xfrm>
            <a:off x="3385709" y="904731"/>
            <a:ext cx="2276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Marysville</a:t>
            </a:r>
            <a:endParaRPr lang="en-US" sz="2000" dirty="0"/>
          </a:p>
        </p:txBody>
      </p:sp>
      <p:sp>
        <p:nvSpPr>
          <p:cNvPr id="45" name="Title 18">
            <a:extLst>
              <a:ext uri="{FF2B5EF4-FFF2-40B4-BE49-F238E27FC236}">
                <a16:creationId xmlns:a16="http://schemas.microsoft.com/office/drawing/2014/main" id="{8E6DD33B-3883-45FC-B1FE-448ADDF57AA1}"/>
              </a:ext>
            </a:extLst>
          </p:cNvPr>
          <p:cNvSpPr txBox="1">
            <a:spLocks/>
          </p:cNvSpPr>
          <p:nvPr/>
        </p:nvSpPr>
        <p:spPr>
          <a:xfrm>
            <a:off x="9444490" y="885148"/>
            <a:ext cx="2276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Mukilteo</a:t>
            </a:r>
            <a:endParaRPr lang="en-US" sz="2000" dirty="0"/>
          </a:p>
        </p:txBody>
      </p:sp>
      <p:sp>
        <p:nvSpPr>
          <p:cNvPr id="46" name="Title 18">
            <a:extLst>
              <a:ext uri="{FF2B5EF4-FFF2-40B4-BE49-F238E27FC236}">
                <a16:creationId xmlns:a16="http://schemas.microsoft.com/office/drawing/2014/main" id="{39AA0410-E7AA-43FD-A25E-3A5CC8187BA0}"/>
              </a:ext>
            </a:extLst>
          </p:cNvPr>
          <p:cNvSpPr txBox="1">
            <a:spLocks/>
          </p:cNvSpPr>
          <p:nvPr/>
        </p:nvSpPr>
        <p:spPr>
          <a:xfrm>
            <a:off x="6414621" y="882076"/>
            <a:ext cx="2276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Lake Stevens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748A46-661B-44AF-A90B-7BCCFC54F1FF}"/>
              </a:ext>
            </a:extLst>
          </p:cNvPr>
          <p:cNvSpPr/>
          <p:nvPr/>
        </p:nvSpPr>
        <p:spPr>
          <a:xfrm>
            <a:off x="10752650" y="667171"/>
            <a:ext cx="143570" cy="175902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DB5929-9CEB-4706-A74D-A57261C2B308}"/>
              </a:ext>
            </a:extLst>
          </p:cNvPr>
          <p:cNvSpPr/>
          <p:nvPr/>
        </p:nvSpPr>
        <p:spPr>
          <a:xfrm>
            <a:off x="10752650" y="881240"/>
            <a:ext cx="143570" cy="175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7C5960-D258-4D71-92D0-21E6C07F4310}"/>
              </a:ext>
            </a:extLst>
          </p:cNvPr>
          <p:cNvSpPr/>
          <p:nvPr/>
        </p:nvSpPr>
        <p:spPr>
          <a:xfrm>
            <a:off x="10750887" y="455760"/>
            <a:ext cx="143570" cy="175902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FB9B10-9339-44A9-BCDA-81155C117A46}"/>
              </a:ext>
            </a:extLst>
          </p:cNvPr>
          <p:cNvSpPr/>
          <p:nvPr/>
        </p:nvSpPr>
        <p:spPr>
          <a:xfrm>
            <a:off x="10752650" y="1098273"/>
            <a:ext cx="143570" cy="175902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8623A9-44EE-4CC8-919C-419828252C2B}"/>
              </a:ext>
            </a:extLst>
          </p:cNvPr>
          <p:cNvSpPr/>
          <p:nvPr/>
        </p:nvSpPr>
        <p:spPr>
          <a:xfrm>
            <a:off x="10756685" y="238547"/>
            <a:ext cx="143570" cy="175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67B74-2A60-4B1D-9F25-D7A4375F6EAE}"/>
              </a:ext>
            </a:extLst>
          </p:cNvPr>
          <p:cNvSpPr txBox="1"/>
          <p:nvPr/>
        </p:nvSpPr>
        <p:spPr>
          <a:xfrm>
            <a:off x="10938338" y="184713"/>
            <a:ext cx="3388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All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Married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Non Family</a:t>
            </a:r>
          </a:p>
          <a:p>
            <a:r>
              <a:rPr lang="en-US" sz="1400" dirty="0">
                <a:solidFill>
                  <a:schemeClr val="bg1"/>
                </a:solidFill>
              </a:rPr>
              <a:t>Female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F7119-D804-45E2-AA4C-2DCA75747EE0}"/>
              </a:ext>
            </a:extLst>
          </p:cNvPr>
          <p:cNvSpPr txBox="1"/>
          <p:nvPr/>
        </p:nvSpPr>
        <p:spPr>
          <a:xfrm>
            <a:off x="1413143" y="1958392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DCC907-2211-4D7C-B5D4-F072F1E481D3}"/>
              </a:ext>
            </a:extLst>
          </p:cNvPr>
          <p:cNvSpPr txBox="1"/>
          <p:nvPr/>
        </p:nvSpPr>
        <p:spPr>
          <a:xfrm>
            <a:off x="772458" y="2095845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82740E-356E-40DD-8151-5C19F30F4B99}"/>
              </a:ext>
            </a:extLst>
          </p:cNvPr>
          <p:cNvSpPr txBox="1"/>
          <p:nvPr/>
        </p:nvSpPr>
        <p:spPr>
          <a:xfrm>
            <a:off x="2421528" y="3044873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6E65A8-2933-47CF-A33B-2294356D5428}"/>
              </a:ext>
            </a:extLst>
          </p:cNvPr>
          <p:cNvSpPr txBox="1"/>
          <p:nvPr/>
        </p:nvSpPr>
        <p:spPr>
          <a:xfrm>
            <a:off x="229855" y="3044873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44%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139E7972-1D99-4CC5-B36F-8783F1E15004}"/>
              </a:ext>
            </a:extLst>
          </p:cNvPr>
          <p:cNvSpPr txBox="1">
            <a:spLocks/>
          </p:cNvSpPr>
          <p:nvPr/>
        </p:nvSpPr>
        <p:spPr>
          <a:xfrm>
            <a:off x="307072" y="-40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Customer Profile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537445C-8221-46E3-9DCF-9413F412A862}"/>
              </a:ext>
            </a:extLst>
          </p:cNvPr>
          <p:cNvSpPr txBox="1"/>
          <p:nvPr/>
        </p:nvSpPr>
        <p:spPr>
          <a:xfrm>
            <a:off x="4454439" y="1958392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0C1CC0-83DB-4DDE-8F24-B0D8FE1DB981}"/>
              </a:ext>
            </a:extLst>
          </p:cNvPr>
          <p:cNvSpPr txBox="1"/>
          <p:nvPr/>
        </p:nvSpPr>
        <p:spPr>
          <a:xfrm>
            <a:off x="3908509" y="2063943"/>
            <a:ext cx="50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6B9BA3-3A32-4738-A729-DE8D5B1410A4}"/>
              </a:ext>
            </a:extLst>
          </p:cNvPr>
          <p:cNvSpPr txBox="1"/>
          <p:nvPr/>
        </p:nvSpPr>
        <p:spPr>
          <a:xfrm>
            <a:off x="3250039" y="3045498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31%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436E5C-F146-495B-AD66-5863F7E953EC}"/>
              </a:ext>
            </a:extLst>
          </p:cNvPr>
          <p:cNvSpPr txBox="1"/>
          <p:nvPr/>
        </p:nvSpPr>
        <p:spPr>
          <a:xfrm>
            <a:off x="5430560" y="3064217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225BA-EAFF-490A-8271-98DF998C1A1D}"/>
              </a:ext>
            </a:extLst>
          </p:cNvPr>
          <p:cNvSpPr txBox="1"/>
          <p:nvPr/>
        </p:nvSpPr>
        <p:spPr>
          <a:xfrm>
            <a:off x="1824127" y="951724"/>
            <a:ext cx="2679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 Based on 2018 census data</a:t>
            </a:r>
          </a:p>
        </p:txBody>
      </p:sp>
      <p:sp>
        <p:nvSpPr>
          <p:cNvPr id="72" name="object 27" descr="Beige rectangle">
            <a:extLst>
              <a:ext uri="{FF2B5EF4-FFF2-40B4-BE49-F238E27FC236}">
                <a16:creationId xmlns:a16="http://schemas.microsoft.com/office/drawing/2014/main" id="{9452BCAE-E9A3-4F30-A610-9112C19330FF}"/>
              </a:ext>
            </a:extLst>
          </p:cNvPr>
          <p:cNvSpPr/>
          <p:nvPr/>
        </p:nvSpPr>
        <p:spPr>
          <a:xfrm>
            <a:off x="442039" y="925380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2710973-10AC-40B0-AA15-261076B2B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18565"/>
              </p:ext>
            </p:extLst>
          </p:nvPr>
        </p:nvGraphicFramePr>
        <p:xfrm>
          <a:off x="190171" y="4584310"/>
          <a:ext cx="2712900" cy="2194560"/>
        </p:xfrm>
        <a:graphic>
          <a:graphicData uri="http://schemas.openxmlformats.org/drawingml/2006/table">
            <a:tbl>
              <a:tblPr/>
              <a:tblGrid>
                <a:gridCol w="678225">
                  <a:extLst>
                    <a:ext uri="{9D8B030D-6E8A-4147-A177-3AD203B41FA5}">
                      <a16:colId xmlns:a16="http://schemas.microsoft.com/office/drawing/2014/main" val="4243162107"/>
                    </a:ext>
                  </a:extLst>
                </a:gridCol>
                <a:gridCol w="678225">
                  <a:extLst>
                    <a:ext uri="{9D8B030D-6E8A-4147-A177-3AD203B41FA5}">
                      <a16:colId xmlns:a16="http://schemas.microsoft.com/office/drawing/2014/main" val="1574968136"/>
                    </a:ext>
                  </a:extLst>
                </a:gridCol>
                <a:gridCol w="678225">
                  <a:extLst>
                    <a:ext uri="{9D8B030D-6E8A-4147-A177-3AD203B41FA5}">
                      <a16:colId xmlns:a16="http://schemas.microsoft.com/office/drawing/2014/main" val="2630237801"/>
                    </a:ext>
                  </a:extLst>
                </a:gridCol>
                <a:gridCol w="678225">
                  <a:extLst>
                    <a:ext uri="{9D8B030D-6E8A-4147-A177-3AD203B41FA5}">
                      <a16:colId xmlns:a16="http://schemas.microsoft.com/office/drawing/2014/main" val="1123436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Count 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Average Size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Owned</a:t>
                      </a:r>
                      <a:endParaRPr lang="en-US" sz="1200" dirty="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1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All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42,652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2.44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44.4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63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Non Family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18,929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1.3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34.6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59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Married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15,961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3.33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61.8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Female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5,021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3.35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27.9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11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2,741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3.45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40.2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0121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72C86459-0015-4821-A627-4F177A74E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67855"/>
              </p:ext>
            </p:extLst>
          </p:nvPr>
        </p:nvGraphicFramePr>
        <p:xfrm>
          <a:off x="3229615" y="4599028"/>
          <a:ext cx="2728632" cy="2194560"/>
        </p:xfrm>
        <a:graphic>
          <a:graphicData uri="http://schemas.openxmlformats.org/drawingml/2006/table">
            <a:tbl>
              <a:tblPr/>
              <a:tblGrid>
                <a:gridCol w="682158">
                  <a:extLst>
                    <a:ext uri="{9D8B030D-6E8A-4147-A177-3AD203B41FA5}">
                      <a16:colId xmlns:a16="http://schemas.microsoft.com/office/drawing/2014/main" val="650943896"/>
                    </a:ext>
                  </a:extLst>
                </a:gridCol>
                <a:gridCol w="682158">
                  <a:extLst>
                    <a:ext uri="{9D8B030D-6E8A-4147-A177-3AD203B41FA5}">
                      <a16:colId xmlns:a16="http://schemas.microsoft.com/office/drawing/2014/main" val="152256838"/>
                    </a:ext>
                  </a:extLst>
                </a:gridCol>
                <a:gridCol w="682158">
                  <a:extLst>
                    <a:ext uri="{9D8B030D-6E8A-4147-A177-3AD203B41FA5}">
                      <a16:colId xmlns:a16="http://schemas.microsoft.com/office/drawing/2014/main" val="2056939554"/>
                    </a:ext>
                  </a:extLst>
                </a:gridCol>
                <a:gridCol w="682158">
                  <a:extLst>
                    <a:ext uri="{9D8B030D-6E8A-4147-A177-3AD203B41FA5}">
                      <a16:colId xmlns:a16="http://schemas.microsoft.com/office/drawing/2014/main" val="604427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Count 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Average Size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Owned</a:t>
                      </a:r>
                      <a:endParaRPr lang="en-US" sz="1200" dirty="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5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All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23,824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2.76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67.5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Married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12,812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3.42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76.6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57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Non Family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7,286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1.29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59.1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4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Female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2,497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3.4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52.7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8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1,229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3.26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53.7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26978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4" descr="Chart">
            <a:extLst>
              <a:ext uri="{FF2B5EF4-FFF2-40B4-BE49-F238E27FC236}">
                <a16:creationId xmlns:a16="http://schemas.microsoft.com/office/drawing/2014/main" id="{953A85D3-6379-46BE-95AC-E9048A6AA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25120"/>
              </p:ext>
            </p:extLst>
          </p:nvPr>
        </p:nvGraphicFramePr>
        <p:xfrm>
          <a:off x="5522734" y="1806207"/>
          <a:ext cx="4028511" cy="282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33644FE-7ACE-468F-BF46-CD2D6E5D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09904"/>
              </p:ext>
            </p:extLst>
          </p:nvPr>
        </p:nvGraphicFramePr>
        <p:xfrm>
          <a:off x="6284791" y="4599028"/>
          <a:ext cx="2728632" cy="2194560"/>
        </p:xfrm>
        <a:graphic>
          <a:graphicData uri="http://schemas.openxmlformats.org/drawingml/2006/table">
            <a:tbl>
              <a:tblPr/>
              <a:tblGrid>
                <a:gridCol w="682158">
                  <a:extLst>
                    <a:ext uri="{9D8B030D-6E8A-4147-A177-3AD203B41FA5}">
                      <a16:colId xmlns:a16="http://schemas.microsoft.com/office/drawing/2014/main" val="2990451664"/>
                    </a:ext>
                  </a:extLst>
                </a:gridCol>
                <a:gridCol w="682158">
                  <a:extLst>
                    <a:ext uri="{9D8B030D-6E8A-4147-A177-3AD203B41FA5}">
                      <a16:colId xmlns:a16="http://schemas.microsoft.com/office/drawing/2014/main" val="1819167615"/>
                    </a:ext>
                  </a:extLst>
                </a:gridCol>
                <a:gridCol w="682158">
                  <a:extLst>
                    <a:ext uri="{9D8B030D-6E8A-4147-A177-3AD203B41FA5}">
                      <a16:colId xmlns:a16="http://schemas.microsoft.com/office/drawing/2014/main" val="1692744489"/>
                    </a:ext>
                  </a:extLst>
                </a:gridCol>
                <a:gridCol w="682158">
                  <a:extLst>
                    <a:ext uri="{9D8B030D-6E8A-4147-A177-3AD203B41FA5}">
                      <a16:colId xmlns:a16="http://schemas.microsoft.com/office/drawing/2014/main" val="3325515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Count 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Average Size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Owned</a:t>
                      </a:r>
                      <a:endParaRPr lang="en-US" sz="1200" dirty="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7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All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10,582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2.93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73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5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Married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6,161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3.39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86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5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Non Family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2,393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1.32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64.8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Female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1,476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3.28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40.7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09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552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3.79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48.9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29873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8587E6EB-55A1-4F97-8F61-CE67CAEE3359}"/>
              </a:ext>
            </a:extLst>
          </p:cNvPr>
          <p:cNvSpPr txBox="1"/>
          <p:nvPr/>
        </p:nvSpPr>
        <p:spPr>
          <a:xfrm>
            <a:off x="7463085" y="1951770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60C4AC-2293-4943-BD31-0B8488EDB74F}"/>
              </a:ext>
            </a:extLst>
          </p:cNvPr>
          <p:cNvSpPr txBox="1"/>
          <p:nvPr/>
        </p:nvSpPr>
        <p:spPr>
          <a:xfrm>
            <a:off x="6840322" y="2111273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2F7C39-37C9-4A8C-A0D3-D9A6ABFAC3B4}"/>
              </a:ext>
            </a:extLst>
          </p:cNvPr>
          <p:cNvSpPr txBox="1"/>
          <p:nvPr/>
        </p:nvSpPr>
        <p:spPr>
          <a:xfrm>
            <a:off x="6280364" y="3088818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23%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AC9EF7-7C8C-420C-919B-810B3BB2FEC4}"/>
              </a:ext>
            </a:extLst>
          </p:cNvPr>
          <p:cNvSpPr txBox="1"/>
          <p:nvPr/>
        </p:nvSpPr>
        <p:spPr>
          <a:xfrm>
            <a:off x="8474752" y="3082295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58%</a:t>
            </a:r>
          </a:p>
        </p:txBody>
      </p:sp>
      <p:graphicFrame>
        <p:nvGraphicFramePr>
          <p:cNvPr id="81" name="Content Placeholder 24" descr="Chart">
            <a:extLst>
              <a:ext uri="{FF2B5EF4-FFF2-40B4-BE49-F238E27FC236}">
                <a16:creationId xmlns:a16="http://schemas.microsoft.com/office/drawing/2014/main" id="{CDA85216-1BF0-4CA0-AE8A-E2250F382E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97556"/>
              </p:ext>
            </p:extLst>
          </p:nvPr>
        </p:nvGraphicFramePr>
        <p:xfrm>
          <a:off x="8554087" y="1806207"/>
          <a:ext cx="4028511" cy="282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7C5FFBAC-D06E-4582-BE69-E04A40B5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61456"/>
              </p:ext>
            </p:extLst>
          </p:nvPr>
        </p:nvGraphicFramePr>
        <p:xfrm>
          <a:off x="9341279" y="4589121"/>
          <a:ext cx="2726912" cy="2194560"/>
        </p:xfrm>
        <a:graphic>
          <a:graphicData uri="http://schemas.openxmlformats.org/drawingml/2006/table">
            <a:tbl>
              <a:tblPr/>
              <a:tblGrid>
                <a:gridCol w="681728">
                  <a:extLst>
                    <a:ext uri="{9D8B030D-6E8A-4147-A177-3AD203B41FA5}">
                      <a16:colId xmlns:a16="http://schemas.microsoft.com/office/drawing/2014/main" val="1431527893"/>
                    </a:ext>
                  </a:extLst>
                </a:gridCol>
                <a:gridCol w="681728">
                  <a:extLst>
                    <a:ext uri="{9D8B030D-6E8A-4147-A177-3AD203B41FA5}">
                      <a16:colId xmlns:a16="http://schemas.microsoft.com/office/drawing/2014/main" val="2687803936"/>
                    </a:ext>
                  </a:extLst>
                </a:gridCol>
                <a:gridCol w="681728">
                  <a:extLst>
                    <a:ext uri="{9D8B030D-6E8A-4147-A177-3AD203B41FA5}">
                      <a16:colId xmlns:a16="http://schemas.microsoft.com/office/drawing/2014/main" val="3639274996"/>
                    </a:ext>
                  </a:extLst>
                </a:gridCol>
                <a:gridCol w="681728">
                  <a:extLst>
                    <a:ext uri="{9D8B030D-6E8A-4147-A177-3AD203B41FA5}">
                      <a16:colId xmlns:a16="http://schemas.microsoft.com/office/drawing/2014/main" val="90783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Count 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Average Size</a:t>
                      </a:r>
                      <a:endParaRPr lang="en-US" sz="120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Owned</a:t>
                      </a:r>
                      <a:endParaRPr lang="en-US" sz="1200" dirty="0">
                        <a:effectLst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05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All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8,177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2.58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68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60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Married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4,780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3.19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79.7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60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Non Family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2,481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1.25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47.7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3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Female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615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2.97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67.6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78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Male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301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2.85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50.5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58885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AA5B6621-0307-4756-9145-AD1C84B027BF}"/>
              </a:ext>
            </a:extLst>
          </p:cNvPr>
          <p:cNvSpPr txBox="1"/>
          <p:nvPr/>
        </p:nvSpPr>
        <p:spPr>
          <a:xfrm>
            <a:off x="10538269" y="1958392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BA0B838-EC51-4F41-BD13-4EEE26F8CACD}"/>
              </a:ext>
            </a:extLst>
          </p:cNvPr>
          <p:cNvSpPr txBox="1"/>
          <p:nvPr/>
        </p:nvSpPr>
        <p:spPr>
          <a:xfrm>
            <a:off x="9306711" y="3077228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0DC9128-FA67-4317-A79E-D1170D9D170A}"/>
              </a:ext>
            </a:extLst>
          </p:cNvPr>
          <p:cNvSpPr txBox="1"/>
          <p:nvPr/>
        </p:nvSpPr>
        <p:spPr>
          <a:xfrm>
            <a:off x="10152372" y="2011958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EE1036-FAC9-4411-A7F2-1FA8887DAD2C}"/>
              </a:ext>
            </a:extLst>
          </p:cNvPr>
          <p:cNvSpPr txBox="1"/>
          <p:nvPr/>
        </p:nvSpPr>
        <p:spPr>
          <a:xfrm>
            <a:off x="11491210" y="3079865"/>
            <a:ext cx="6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59%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0747092-A64B-4A3A-B63D-164949C376F7}"/>
              </a:ext>
            </a:extLst>
          </p:cNvPr>
          <p:cNvSpPr txBox="1"/>
          <p:nvPr/>
        </p:nvSpPr>
        <p:spPr>
          <a:xfrm>
            <a:off x="959942" y="2729582"/>
            <a:ext cx="117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Persons under 18</a:t>
            </a:r>
          </a:p>
          <a:p>
            <a:pPr algn="ctr"/>
            <a:r>
              <a:rPr lang="en-US" b="1" dirty="0"/>
              <a:t>22.1%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D62557-3268-49B9-904A-5F89CD22F958}"/>
              </a:ext>
            </a:extLst>
          </p:cNvPr>
          <p:cNvSpPr txBox="1"/>
          <p:nvPr/>
        </p:nvSpPr>
        <p:spPr>
          <a:xfrm>
            <a:off x="3977981" y="2729582"/>
            <a:ext cx="117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Persons under 18</a:t>
            </a:r>
          </a:p>
          <a:p>
            <a:pPr algn="ctr"/>
            <a:r>
              <a:rPr lang="en-US" b="1" dirty="0"/>
              <a:t>25.4%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1E6BD7-7CD0-4DE6-B9B4-8A3F76F89ECF}"/>
              </a:ext>
            </a:extLst>
          </p:cNvPr>
          <p:cNvSpPr txBox="1"/>
          <p:nvPr/>
        </p:nvSpPr>
        <p:spPr>
          <a:xfrm>
            <a:off x="6994395" y="2728434"/>
            <a:ext cx="117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Persons under 18</a:t>
            </a:r>
          </a:p>
          <a:p>
            <a:pPr algn="ctr"/>
            <a:r>
              <a:rPr lang="en-US" b="1" dirty="0"/>
              <a:t>28.7%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CC9094-6D9F-4669-BAB6-8B7127790463}"/>
              </a:ext>
            </a:extLst>
          </p:cNvPr>
          <p:cNvSpPr txBox="1"/>
          <p:nvPr/>
        </p:nvSpPr>
        <p:spPr>
          <a:xfrm>
            <a:off x="10059658" y="2737095"/>
            <a:ext cx="117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Persons under 18</a:t>
            </a:r>
          </a:p>
          <a:p>
            <a:pPr algn="ctr"/>
            <a:r>
              <a:rPr lang="en-US" b="1" dirty="0"/>
              <a:t>22%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 descr="People with documents">
            <a:extLst>
              <a:ext uri="{FF2B5EF4-FFF2-40B4-BE49-F238E27FC236}">
                <a16:creationId xmlns:a16="http://schemas.microsoft.com/office/drawing/2014/main" id="{84FCECAF-85B9-46A8-B0F4-527C93D5AB23}"/>
              </a:ext>
            </a:extLst>
          </p:cNvPr>
          <p:cNvSpPr/>
          <p:nvPr/>
        </p:nvSpPr>
        <p:spPr>
          <a:xfrm>
            <a:off x="-1" y="-19028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C74AA-C3E3-47F1-B0DE-6B06CB54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71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Customer Profile </a:t>
            </a:r>
          </a:p>
        </p:txBody>
      </p:sp>
      <p:sp>
        <p:nvSpPr>
          <p:cNvPr id="18" name="object 27" descr="Beige rectangle">
            <a:extLst>
              <a:ext uri="{FF2B5EF4-FFF2-40B4-BE49-F238E27FC236}">
                <a16:creationId xmlns:a16="http://schemas.microsoft.com/office/drawing/2014/main" id="{00AAC0D0-1C09-4CDD-9D1B-63441E7E7F42}"/>
              </a:ext>
            </a:extLst>
          </p:cNvPr>
          <p:cNvSpPr/>
          <p:nvPr/>
        </p:nvSpPr>
        <p:spPr>
          <a:xfrm>
            <a:off x="971549" y="1024910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DC52B3-00C7-4A2B-BA8C-7282277A9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77924"/>
              </p:ext>
            </p:extLst>
          </p:nvPr>
        </p:nvGraphicFramePr>
        <p:xfrm>
          <a:off x="210497" y="5413408"/>
          <a:ext cx="7597352" cy="786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669">
                  <a:extLst>
                    <a:ext uri="{9D8B030D-6E8A-4147-A177-3AD203B41FA5}">
                      <a16:colId xmlns:a16="http://schemas.microsoft.com/office/drawing/2014/main" val="2505669457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3792167632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1194006334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2895006302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1367599922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1361829221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2465066191"/>
                    </a:ext>
                  </a:extLst>
                </a:gridCol>
                <a:gridCol w="949669">
                  <a:extLst>
                    <a:ext uri="{9D8B030D-6E8A-4147-A177-3AD203B41FA5}">
                      <a16:colId xmlns:a16="http://schemas.microsoft.com/office/drawing/2014/main" val="31602432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WA State Rank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1998-99 players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State pop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Players per capita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2009-10 players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State pop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Players per capita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% change per capita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86190"/>
                  </a:ext>
                </a:extLst>
              </a:tr>
              <a:tr h="359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5,447</a:t>
                      </a:r>
                      <a:endParaRPr lang="en-US" sz="12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5,756,361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0.095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7,615</a:t>
                      </a:r>
                      <a:endParaRPr lang="en-US" sz="12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6,549,224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0.116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22.9</a:t>
                      </a:r>
                      <a:endParaRPr lang="en-US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2456769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F7DCC1-D69B-4B91-8E40-A2E66EAF6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251" y="1816182"/>
            <a:ext cx="5157787" cy="368458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Youth Hockey continues to grow in most states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Washington it had grown by 50% ten years ago and continues to grow rapidly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Kids are more likely to play hockey if they play other sports</a:t>
            </a:r>
          </a:p>
        </p:txBody>
      </p:sp>
      <p:pic>
        <p:nvPicPr>
          <p:cNvPr id="15364" name="Picture 4" descr="current youth sports participation statistics">
            <a:extLst>
              <a:ext uri="{FF2B5EF4-FFF2-40B4-BE49-F238E27FC236}">
                <a16:creationId xmlns:a16="http://schemas.microsoft.com/office/drawing/2014/main" id="{02EC8D3B-8190-4F3F-B2AB-14A1915C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28" y="546259"/>
            <a:ext cx="3931863" cy="58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FEB84D-F1F6-427A-BE34-4323D9B68644}"/>
              </a:ext>
            </a:extLst>
          </p:cNvPr>
          <p:cNvSpPr txBox="1"/>
          <p:nvPr/>
        </p:nvSpPr>
        <p:spPr>
          <a:xfrm>
            <a:off x="6652260" y="6193386"/>
            <a:ext cx="2202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New York Times 2011</a:t>
            </a:r>
          </a:p>
        </p:txBody>
      </p:sp>
    </p:spTree>
    <p:extLst>
      <p:ext uri="{BB962C8B-B14F-4D97-AF65-F5344CB8AC3E}">
        <p14:creationId xmlns:p14="http://schemas.microsoft.com/office/powerpoint/2010/main" val="234230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arge white building&#10;&#10;Description automatically generated">
            <a:extLst>
              <a:ext uri="{FF2B5EF4-FFF2-40B4-BE49-F238E27FC236}">
                <a16:creationId xmlns:a16="http://schemas.microsoft.com/office/drawing/2014/main" id="{FA83ACB1-2F83-4EE6-BD77-5E48DD470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9"/>
          <a:stretch/>
        </p:blipFill>
        <p:spPr>
          <a:xfrm>
            <a:off x="0" y="3114675"/>
            <a:ext cx="12192000" cy="3743325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</p:spPr>
      </p:pic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4835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Goals &amp; Implementation</a:t>
            </a:r>
            <a:br>
              <a:rPr lang="en-US" sz="6000" b="1" dirty="0"/>
            </a:br>
            <a:r>
              <a:rPr lang="en-US" sz="2800" b="1" dirty="0"/>
              <a:t>1. Strategies to encourage parents and kids to register in our beginner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960" y="2210552"/>
            <a:ext cx="3789362" cy="823912"/>
          </a:xfrm>
        </p:spPr>
        <p:txBody>
          <a:bodyPr>
            <a:normAutofit/>
          </a:bodyPr>
          <a:lstStyle/>
          <a:p>
            <a:r>
              <a:rPr lang="en-US" sz="2000" i="1" dirty="0"/>
              <a:t>Work with the Silvertips</a:t>
            </a:r>
            <a:br>
              <a:rPr lang="en-US" sz="2000" i="1" dirty="0"/>
            </a:b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950" y="3310222"/>
            <a:ext cx="3361615" cy="2755616"/>
          </a:xfrm>
        </p:spPr>
        <p:txBody>
          <a:bodyPr>
            <a:noAutofit/>
          </a:bodyPr>
          <a:lstStyle/>
          <a:p>
            <a:r>
              <a:rPr lang="en-US" sz="1600" dirty="0"/>
              <a:t>Hang flyers up at other sports complexes</a:t>
            </a:r>
          </a:p>
          <a:p>
            <a:pPr lvl="0"/>
            <a:r>
              <a:rPr lang="en-US" sz="1600" dirty="0"/>
              <a:t>Build relationships with other youth teams across Everett</a:t>
            </a:r>
          </a:p>
          <a:p>
            <a:pPr lvl="0"/>
            <a:r>
              <a:rPr lang="en-US" sz="1600" dirty="0"/>
              <a:t>Survey players to see what sports they play outside of hockey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130341"/>
            <a:ext cx="3143250" cy="823912"/>
          </a:xfrm>
        </p:spPr>
        <p:txBody>
          <a:bodyPr>
            <a:normAutofit/>
          </a:bodyPr>
          <a:lstStyle/>
          <a:p>
            <a:r>
              <a:rPr lang="en-US" sz="2000" i="1" dirty="0"/>
              <a:t>Promote through other sports</a:t>
            </a:r>
            <a:endParaRPr lang="en-US" sz="200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1924082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Target schools</a:t>
            </a:r>
            <a:endParaRPr lang="en-US" sz="2000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BF25D9F-6B58-4414-8F95-5FA760C4E9EE}"/>
              </a:ext>
            </a:extLst>
          </p:cNvPr>
          <p:cNvSpPr txBox="1">
            <a:spLocks/>
          </p:cNvSpPr>
          <p:nvPr/>
        </p:nvSpPr>
        <p:spPr>
          <a:xfrm>
            <a:off x="798064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Have the Silvertips become more engaged in the community</a:t>
            </a:r>
          </a:p>
          <a:p>
            <a:r>
              <a:rPr lang="en-US" sz="1600" dirty="0"/>
              <a:t>Have players from the Silvertips visit schools to speak</a:t>
            </a:r>
          </a:p>
          <a:p>
            <a:r>
              <a:rPr lang="en-US" sz="1600" dirty="0"/>
              <a:t>Get more press for Silvertip players to build up hockey popularity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1018DED1-5D18-42D0-A46A-D866CAAD0F74}"/>
              </a:ext>
            </a:extLst>
          </p:cNvPr>
          <p:cNvSpPr txBox="1">
            <a:spLocks/>
          </p:cNvSpPr>
          <p:nvPr/>
        </p:nvSpPr>
        <p:spPr>
          <a:xfrm>
            <a:off x="8568793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Handout flyers at schools</a:t>
            </a:r>
          </a:p>
          <a:p>
            <a:r>
              <a:rPr lang="en-US" sz="1600" dirty="0"/>
              <a:t>Build relationships with each school for referrals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arge white building&#10;&#10;Description automatically generated">
            <a:extLst>
              <a:ext uri="{FF2B5EF4-FFF2-40B4-BE49-F238E27FC236}">
                <a16:creationId xmlns:a16="http://schemas.microsoft.com/office/drawing/2014/main" id="{FA83ACB1-2F83-4EE6-BD77-5E48DD470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9"/>
          <a:stretch/>
        </p:blipFill>
        <p:spPr>
          <a:xfrm>
            <a:off x="0" y="3114675"/>
            <a:ext cx="12192000" cy="3743325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</p:spPr>
      </p:pic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4835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Goals &amp; Implementation</a:t>
            </a:r>
            <a:br>
              <a:rPr lang="en-US" sz="6000" b="1" dirty="0"/>
            </a:br>
            <a:r>
              <a:rPr lang="en-US" sz="2800" b="1" dirty="0"/>
              <a:t>1. Strategies to encourage parents and kids to register in our beginner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960" y="2210552"/>
            <a:ext cx="3789362" cy="823912"/>
          </a:xfrm>
        </p:spPr>
        <p:txBody>
          <a:bodyPr>
            <a:normAutofit/>
          </a:bodyPr>
          <a:lstStyle/>
          <a:p>
            <a:r>
              <a:rPr lang="en-US" sz="2000" i="1" dirty="0"/>
              <a:t>Public Relations</a:t>
            </a:r>
            <a:br>
              <a:rPr lang="en-US" sz="2000" i="1" dirty="0"/>
            </a:b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950" y="3310222"/>
            <a:ext cx="3361615" cy="2755616"/>
          </a:xfrm>
        </p:spPr>
        <p:txBody>
          <a:bodyPr>
            <a:noAutofit/>
          </a:bodyPr>
          <a:lstStyle/>
          <a:p>
            <a:r>
              <a:rPr lang="en-US" sz="1600" dirty="0"/>
              <a:t>Update the website with engaging youth and parent content</a:t>
            </a:r>
          </a:p>
          <a:p>
            <a:pPr lvl="0"/>
            <a:r>
              <a:rPr lang="en-US" sz="1600" dirty="0"/>
              <a:t>Feed social media into the website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004679"/>
            <a:ext cx="3143250" cy="743316"/>
          </a:xfrm>
        </p:spPr>
        <p:txBody>
          <a:bodyPr>
            <a:normAutofit/>
          </a:bodyPr>
          <a:lstStyle/>
          <a:p>
            <a:r>
              <a:rPr lang="en-US" sz="2000" i="1" dirty="0"/>
              <a:t>Update the website</a:t>
            </a:r>
            <a:endParaRPr lang="en-US" sz="200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1924082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Social Media</a:t>
            </a:r>
            <a:endParaRPr lang="en-US" sz="2000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BF25D9F-6B58-4414-8F95-5FA760C4E9EE}"/>
              </a:ext>
            </a:extLst>
          </p:cNvPr>
          <p:cNvSpPr txBox="1">
            <a:spLocks/>
          </p:cNvSpPr>
          <p:nvPr/>
        </p:nvSpPr>
        <p:spPr>
          <a:xfrm>
            <a:off x="798064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Promote on radio and the Herald</a:t>
            </a:r>
          </a:p>
          <a:p>
            <a:r>
              <a:rPr lang="en-US" sz="1600" dirty="0"/>
              <a:t>Work with local businesses to help promote and build buzz</a:t>
            </a:r>
          </a:p>
          <a:p>
            <a:r>
              <a:rPr lang="en-US" sz="1600" dirty="0"/>
              <a:t>Create speaking opportunities for coaches and Silvertip players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1018DED1-5D18-42D0-A46A-D866CAAD0F74}"/>
              </a:ext>
            </a:extLst>
          </p:cNvPr>
          <p:cNvSpPr txBox="1">
            <a:spLocks/>
          </p:cNvSpPr>
          <p:nvPr/>
        </p:nvSpPr>
        <p:spPr>
          <a:xfrm>
            <a:off x="8568793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Promote to youth through Snapchat, </a:t>
            </a:r>
            <a:r>
              <a:rPr lang="en-US" sz="1600" dirty="0" err="1"/>
              <a:t>Tik</a:t>
            </a:r>
            <a:r>
              <a:rPr lang="en-US" sz="1600" dirty="0"/>
              <a:t>-Tok and Instagram.</a:t>
            </a:r>
          </a:p>
          <a:p>
            <a:r>
              <a:rPr lang="en-US" sz="1600" dirty="0"/>
              <a:t>Promote to parents through Facebook, Instagram, Twitter, and Pinterest</a:t>
            </a:r>
          </a:p>
          <a:p>
            <a:r>
              <a:rPr lang="en-US" sz="1600" dirty="0"/>
              <a:t>Create filters and frames to have players promote their teams to their network</a:t>
            </a:r>
          </a:p>
          <a:p>
            <a:r>
              <a:rPr lang="en-US" sz="1600" dirty="0"/>
              <a:t>Encourage youth to use </a:t>
            </a:r>
            <a:r>
              <a:rPr lang="en-US" sz="1600"/>
              <a:t>special hashtags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864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white building&#10;&#10;Description automatically generated">
            <a:extLst>
              <a:ext uri="{FF2B5EF4-FFF2-40B4-BE49-F238E27FC236}">
                <a16:creationId xmlns:a16="http://schemas.microsoft.com/office/drawing/2014/main" id="{1A630AB8-3ED6-44FD-8EDB-9E8A26698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9"/>
          <a:stretch/>
        </p:blipFill>
        <p:spPr>
          <a:xfrm>
            <a:off x="0" y="3114675"/>
            <a:ext cx="12192000" cy="3743325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</p:spPr>
      </p:pic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3" y="652806"/>
            <a:ext cx="11270111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Goals &amp; Implementation</a:t>
            </a:r>
            <a:br>
              <a:rPr lang="en-US" sz="6000" b="1" dirty="0"/>
            </a:br>
            <a:r>
              <a:rPr lang="en-US" sz="2800" b="1" dirty="0"/>
              <a:t>2. Ideas for how to retain kids in the program and grow across all levels</a:t>
            </a:r>
            <a:br>
              <a:rPr lang="en-US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63" y="2169345"/>
            <a:ext cx="3478661" cy="56461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Silvertip Engagement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950" y="3310222"/>
            <a:ext cx="3361615" cy="2755616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Have a player of the week spotlight</a:t>
            </a:r>
          </a:p>
          <a:p>
            <a:pPr lvl="0"/>
            <a:r>
              <a:rPr lang="en-US" sz="1600" dirty="0"/>
              <a:t>Offer a small prize to the weekly highlight winner</a:t>
            </a:r>
          </a:p>
          <a:p>
            <a:pPr lvl="0"/>
            <a:r>
              <a:rPr lang="en-US" sz="1600" dirty="0"/>
              <a:t>Must have played for at least two years</a:t>
            </a:r>
          </a:p>
          <a:p>
            <a:pPr lvl="0"/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053892"/>
            <a:ext cx="3143250" cy="680072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Player Spotlight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093710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000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BF25D9F-6B58-4414-8F95-5FA760C4E9EE}"/>
              </a:ext>
            </a:extLst>
          </p:cNvPr>
          <p:cNvSpPr txBox="1">
            <a:spLocks/>
          </p:cNvSpPr>
          <p:nvPr/>
        </p:nvSpPr>
        <p:spPr>
          <a:xfrm>
            <a:off x="798064" y="3326230"/>
            <a:ext cx="3361615" cy="234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600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1018DED1-5D18-42D0-A46A-D866CAAD0F74}"/>
              </a:ext>
            </a:extLst>
          </p:cNvPr>
          <p:cNvSpPr txBox="1">
            <a:spLocks/>
          </p:cNvSpPr>
          <p:nvPr/>
        </p:nvSpPr>
        <p:spPr>
          <a:xfrm>
            <a:off x="8568793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6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1F3BF8-2815-41B6-8C06-20633431BC2A}"/>
              </a:ext>
            </a:extLst>
          </p:cNvPr>
          <p:cNvSpPr txBox="1">
            <a:spLocks/>
          </p:cNvSpPr>
          <p:nvPr/>
        </p:nvSpPr>
        <p:spPr>
          <a:xfrm>
            <a:off x="8677975" y="2050441"/>
            <a:ext cx="3143250" cy="70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Surveys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21ABBF7-653C-4B60-AFE0-9FB0B8E059D6}"/>
              </a:ext>
            </a:extLst>
          </p:cNvPr>
          <p:cNvSpPr txBox="1">
            <a:spLocks/>
          </p:cNvSpPr>
          <p:nvPr/>
        </p:nvSpPr>
        <p:spPr>
          <a:xfrm>
            <a:off x="798063" y="3364544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Silvertip mentorship program, working one on one with teen players (14U and up) to advance their hockey career</a:t>
            </a:r>
          </a:p>
          <a:p>
            <a:r>
              <a:rPr lang="en-US" sz="1600" dirty="0"/>
              <a:t>Regular visits and speaking opportunities for the youth players by Silvertip players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248C5C5-9A07-4445-8EC0-F316D9B514C6}"/>
              </a:ext>
            </a:extLst>
          </p:cNvPr>
          <p:cNvSpPr txBox="1">
            <a:spLocks/>
          </p:cNvSpPr>
          <p:nvPr/>
        </p:nvSpPr>
        <p:spPr>
          <a:xfrm>
            <a:off x="8636877" y="3326230"/>
            <a:ext cx="3361615" cy="275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Player and parent surveys with coaching questions included</a:t>
            </a:r>
          </a:p>
          <a:p>
            <a:r>
              <a:rPr lang="en-US" sz="1600" dirty="0"/>
              <a:t>Exit interviews with players deciding not to move on</a:t>
            </a:r>
          </a:p>
          <a:p>
            <a:r>
              <a:rPr lang="en-US" sz="1600" dirty="0"/>
              <a:t>Entry interview asking parents and players what their long-term goals are</a:t>
            </a:r>
          </a:p>
        </p:txBody>
      </p:sp>
    </p:spTree>
    <p:extLst>
      <p:ext uri="{BB962C8B-B14F-4D97-AF65-F5344CB8AC3E}">
        <p14:creationId xmlns:p14="http://schemas.microsoft.com/office/powerpoint/2010/main" val="398320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749</Words>
  <Application>Microsoft Office PowerPoint</Application>
  <PresentationFormat>Widescreen</PresentationFormat>
  <Paragraphs>275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Gill Sans MT</vt:lpstr>
      <vt:lpstr>Lato</vt:lpstr>
      <vt:lpstr>Office Theme</vt:lpstr>
      <vt:lpstr>Everett Youth Hockey MARKETING PLAN</vt:lpstr>
      <vt:lpstr>Issue</vt:lpstr>
      <vt:lpstr>Objectives</vt:lpstr>
      <vt:lpstr>Customer Profile </vt:lpstr>
      <vt:lpstr>Everett</vt:lpstr>
      <vt:lpstr>Customer Profile </vt:lpstr>
      <vt:lpstr>Goals &amp; Implementation 1. Strategies to encourage parents and kids to register in our beginner programs</vt:lpstr>
      <vt:lpstr>Goals &amp; Implementation 1. Strategies to encourage parents and kids to register in our beginner programs</vt:lpstr>
      <vt:lpstr>Goals &amp; Implementation 2. Ideas for how to retain kids in the program and grow across all levels </vt:lpstr>
      <vt:lpstr>Goals &amp; Implementation 2. Ideas for how to retain kids in the program and grow across all levels </vt:lpstr>
      <vt:lpstr>KEY TIMELINE GOAL</vt:lpstr>
      <vt:lpstr>Marketing Evaluation Criteria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Sesame Street Live</dc:title>
  <dc:creator>Larissa Long</dc:creator>
  <cp:lastModifiedBy>Larissa Long</cp:lastModifiedBy>
  <cp:revision>97</cp:revision>
  <dcterms:created xsi:type="dcterms:W3CDTF">2019-08-08T05:15:02Z</dcterms:created>
  <dcterms:modified xsi:type="dcterms:W3CDTF">2019-08-08T23:23:44Z</dcterms:modified>
</cp:coreProperties>
</file>